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Lazydog" charset="1" panose="00000000000000000000"/>
      <p:regular r:id="rId15"/>
    </p:embeddedFont>
    <p:embeddedFont>
      <p:font typeface="Public Sans" charset="1" panose="00000000000000000000"/>
      <p:regular r:id="rId16"/>
    </p:embeddedFont>
    <p:embeddedFont>
      <p:font typeface="Public Sans Bol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jpe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0.png" Type="http://schemas.openxmlformats.org/officeDocument/2006/relationships/image"/><Relationship Id="rId3" Target="../media/image4.png" Type="http://schemas.openxmlformats.org/officeDocument/2006/relationships/image"/><Relationship Id="rId30" Target="../media/image31.svg" Type="http://schemas.openxmlformats.org/officeDocument/2006/relationships/image"/><Relationship Id="rId31" Target="../media/image2.png" Type="http://schemas.openxmlformats.org/officeDocument/2006/relationships/image"/><Relationship Id="rId32" Target="../media/image3.svg" Type="http://schemas.openxmlformats.org/officeDocument/2006/relationships/image"/><Relationship Id="rId33" Target="../media/image46.png" Type="http://schemas.openxmlformats.org/officeDocument/2006/relationships/image"/><Relationship Id="rId34" Target="../media/image47.svg" Type="http://schemas.openxmlformats.org/officeDocument/2006/relationships/image"/><Relationship Id="rId35" Target="../media/image48.png" Type="http://schemas.openxmlformats.org/officeDocument/2006/relationships/image"/><Relationship Id="rId36" Target="../media/image49.svg" Type="http://schemas.openxmlformats.org/officeDocument/2006/relationships/image"/><Relationship Id="rId37" Target="../media/image50.png" Type="http://schemas.openxmlformats.org/officeDocument/2006/relationships/image"/><Relationship Id="rId38" Target="../media/image51.svg" Type="http://schemas.openxmlformats.org/officeDocument/2006/relationships/image"/><Relationship Id="rId39" Target="../media/image52.png" Type="http://schemas.openxmlformats.org/officeDocument/2006/relationships/image"/><Relationship Id="rId4" Target="../media/image5.svg" Type="http://schemas.openxmlformats.org/officeDocument/2006/relationships/image"/><Relationship Id="rId40" Target="../media/image53.svg" Type="http://schemas.openxmlformats.org/officeDocument/2006/relationships/image"/><Relationship Id="rId41" Target="../media/image54.png" Type="http://schemas.openxmlformats.org/officeDocument/2006/relationships/image"/><Relationship Id="rId42" Target="../media/image55.svg" Type="http://schemas.openxmlformats.org/officeDocument/2006/relationships/image"/><Relationship Id="rId43" Target="../media/image56.png" Type="http://schemas.openxmlformats.org/officeDocument/2006/relationships/image"/><Relationship Id="rId44" Target="../media/image57.svg" Type="http://schemas.openxmlformats.org/officeDocument/2006/relationships/image"/><Relationship Id="rId45" Target="../media/image58.png" Type="http://schemas.openxmlformats.org/officeDocument/2006/relationships/image"/><Relationship Id="rId46" Target="../media/image5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3760382" y="2449077"/>
            <a:ext cx="10767236" cy="1987737"/>
          </a:xfrm>
          <a:prstGeom prst="rect">
            <a:avLst/>
          </a:prstGeom>
        </p:spPr>
        <p:txBody>
          <a:bodyPr anchor="t" rtlCol="false" tIns="0" lIns="0" bIns="0" rIns="0">
            <a:spAutoFit/>
          </a:bodyPr>
          <a:lstStyle/>
          <a:p>
            <a:pPr algn="ctr">
              <a:lnSpc>
                <a:spcPts val="15682"/>
              </a:lnSpc>
            </a:pPr>
            <a:r>
              <a:rPr lang="en-US" sz="13178" spc="-224">
                <a:solidFill>
                  <a:srgbClr val="D0E6ED"/>
                </a:solidFill>
                <a:latin typeface="Lazydog"/>
                <a:ea typeface="Lazydog"/>
                <a:cs typeface="Lazydog"/>
                <a:sym typeface="Lazydog"/>
              </a:rPr>
              <a:t>Pilas</a:t>
            </a:r>
          </a:p>
        </p:txBody>
      </p:sp>
      <p:sp>
        <p:nvSpPr>
          <p:cNvPr name="Freeform 4" id="4"/>
          <p:cNvSpPr/>
          <p:nvPr/>
        </p:nvSpPr>
        <p:spPr>
          <a:xfrm flipH="false" flipV="false" rot="0">
            <a:off x="5926434" y="7166915"/>
            <a:ext cx="6435131" cy="269105"/>
          </a:xfrm>
          <a:custGeom>
            <a:avLst/>
            <a:gdLst/>
            <a:ahLst/>
            <a:cxnLst/>
            <a:rect r="r" b="b" t="t" l="l"/>
            <a:pathLst>
              <a:path h="269105" w="6435131">
                <a:moveTo>
                  <a:pt x="0" y="0"/>
                </a:moveTo>
                <a:lnTo>
                  <a:pt x="6435132" y="0"/>
                </a:lnTo>
                <a:lnTo>
                  <a:pt x="6435132" y="269105"/>
                </a:lnTo>
                <a:lnTo>
                  <a:pt x="0" y="26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1739179">
            <a:off x="4705076" y="2529272"/>
            <a:ext cx="1230692" cy="1121049"/>
          </a:xfrm>
          <a:custGeom>
            <a:avLst/>
            <a:gdLst/>
            <a:ahLst/>
            <a:cxnLst/>
            <a:rect r="r" b="b" t="t" l="l"/>
            <a:pathLst>
              <a:path h="1121049" w="1230692">
                <a:moveTo>
                  <a:pt x="0" y="0"/>
                </a:moveTo>
                <a:lnTo>
                  <a:pt x="1230693" y="0"/>
                </a:lnTo>
                <a:lnTo>
                  <a:pt x="1230693" y="1121049"/>
                </a:lnTo>
                <a:lnTo>
                  <a:pt x="0" y="112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9024564">
            <a:off x="12408301" y="3072977"/>
            <a:ext cx="1184002" cy="1078519"/>
          </a:xfrm>
          <a:custGeom>
            <a:avLst/>
            <a:gdLst/>
            <a:ahLst/>
            <a:cxnLst/>
            <a:rect r="r" b="b" t="t" l="l"/>
            <a:pathLst>
              <a:path h="1078519" w="1184002">
                <a:moveTo>
                  <a:pt x="0" y="0"/>
                </a:moveTo>
                <a:lnTo>
                  <a:pt x="1184003" y="0"/>
                </a:lnTo>
                <a:lnTo>
                  <a:pt x="1184003" y="1078519"/>
                </a:lnTo>
                <a:lnTo>
                  <a:pt x="0" y="1078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10800000">
            <a:off x="8158070" y="-743421"/>
            <a:ext cx="5210615" cy="1676871"/>
          </a:xfrm>
          <a:custGeom>
            <a:avLst/>
            <a:gdLst/>
            <a:ahLst/>
            <a:cxnLst/>
            <a:rect r="r" b="b" t="t" l="l"/>
            <a:pathLst>
              <a:path h="1676871" w="5210615">
                <a:moveTo>
                  <a:pt x="0" y="0"/>
                </a:moveTo>
                <a:lnTo>
                  <a:pt x="5210615" y="0"/>
                </a:lnTo>
                <a:lnTo>
                  <a:pt x="5210615" y="1676871"/>
                </a:lnTo>
                <a:lnTo>
                  <a:pt x="0" y="16768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5713015" y="9445795"/>
            <a:ext cx="3430985" cy="3532546"/>
          </a:xfrm>
          <a:custGeom>
            <a:avLst/>
            <a:gdLst/>
            <a:ahLst/>
            <a:cxnLst/>
            <a:rect r="r" b="b" t="t" l="l"/>
            <a:pathLst>
              <a:path h="3532546" w="3430985">
                <a:moveTo>
                  <a:pt x="0" y="0"/>
                </a:moveTo>
                <a:lnTo>
                  <a:pt x="3430985" y="0"/>
                </a:lnTo>
                <a:lnTo>
                  <a:pt x="3430985" y="3532546"/>
                </a:lnTo>
                <a:lnTo>
                  <a:pt x="0" y="35325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0">
            <a:off x="14746851" y="9445795"/>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10648667">
            <a:off x="-1168431" y="5891076"/>
            <a:ext cx="2015470" cy="3324487"/>
          </a:xfrm>
          <a:custGeom>
            <a:avLst/>
            <a:gdLst/>
            <a:ahLst/>
            <a:cxnLst/>
            <a:rect r="r" b="b" t="t" l="l"/>
            <a:pathLst>
              <a:path h="3324487" w="2015470">
                <a:moveTo>
                  <a:pt x="0" y="0"/>
                </a:moveTo>
                <a:lnTo>
                  <a:pt x="2015471" y="0"/>
                </a:lnTo>
                <a:lnTo>
                  <a:pt x="2015471" y="3324487"/>
                </a:lnTo>
                <a:lnTo>
                  <a:pt x="0" y="332448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034819" y="7553320"/>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3981409" y="266023"/>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501810">
            <a:off x="17102962" y="4354942"/>
            <a:ext cx="2479461" cy="1549663"/>
          </a:xfrm>
          <a:custGeom>
            <a:avLst/>
            <a:gdLst/>
            <a:ahLst/>
            <a:cxnLst/>
            <a:rect r="r" b="b" t="t" l="l"/>
            <a:pathLst>
              <a:path h="1549663" w="2479461">
                <a:moveTo>
                  <a:pt x="0" y="0"/>
                </a:moveTo>
                <a:lnTo>
                  <a:pt x="2479462" y="0"/>
                </a:lnTo>
                <a:lnTo>
                  <a:pt x="2479462" y="1549664"/>
                </a:lnTo>
                <a:lnTo>
                  <a:pt x="0" y="154966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0876448" y="9258300"/>
            <a:ext cx="2685557" cy="2111519"/>
          </a:xfrm>
          <a:custGeom>
            <a:avLst/>
            <a:gdLst/>
            <a:ahLst/>
            <a:cxnLst/>
            <a:rect r="r" b="b" t="t" l="l"/>
            <a:pathLst>
              <a:path h="2111519" w="2685557">
                <a:moveTo>
                  <a:pt x="0" y="0"/>
                </a:moveTo>
                <a:lnTo>
                  <a:pt x="2685557" y="0"/>
                </a:lnTo>
                <a:lnTo>
                  <a:pt x="2685557" y="2111519"/>
                </a:lnTo>
                <a:lnTo>
                  <a:pt x="0" y="211151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2532982" y="2632021"/>
            <a:ext cx="3665787" cy="3299209"/>
          </a:xfrm>
          <a:custGeom>
            <a:avLst/>
            <a:gdLst/>
            <a:ahLst/>
            <a:cxnLst/>
            <a:rect r="r" b="b" t="t" l="l"/>
            <a:pathLst>
              <a:path h="3299209" w="3665787">
                <a:moveTo>
                  <a:pt x="0" y="0"/>
                </a:moveTo>
                <a:lnTo>
                  <a:pt x="3665787" y="0"/>
                </a:lnTo>
                <a:lnTo>
                  <a:pt x="3665787" y="3299209"/>
                </a:lnTo>
                <a:lnTo>
                  <a:pt x="0" y="329920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9" id="19"/>
          <p:cNvSpPr/>
          <p:nvPr/>
        </p:nvSpPr>
        <p:spPr>
          <a:xfrm flipH="false" flipV="false" rot="0">
            <a:off x="13573977" y="-1499408"/>
            <a:ext cx="2345750" cy="2796721"/>
          </a:xfrm>
          <a:custGeom>
            <a:avLst/>
            <a:gdLst/>
            <a:ahLst/>
            <a:cxnLst/>
            <a:rect r="r" b="b" t="t" l="l"/>
            <a:pathLst>
              <a:path h="2796721" w="2345750">
                <a:moveTo>
                  <a:pt x="0" y="0"/>
                </a:moveTo>
                <a:lnTo>
                  <a:pt x="2345749" y="0"/>
                </a:lnTo>
                <a:lnTo>
                  <a:pt x="2345749" y="2796721"/>
                </a:lnTo>
                <a:lnTo>
                  <a:pt x="0" y="2796721"/>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1504950" y="1429561"/>
            <a:ext cx="8202295" cy="1245877"/>
          </a:xfrm>
          <a:prstGeom prst="rect">
            <a:avLst/>
          </a:prstGeom>
        </p:spPr>
        <p:txBody>
          <a:bodyPr anchor="t" rtlCol="false" tIns="0" lIns="0" bIns="0" rIns="0">
            <a:spAutoFit/>
          </a:bodyPr>
          <a:lstStyle/>
          <a:p>
            <a:pPr algn="l" marL="0" indent="0" lvl="1">
              <a:lnSpc>
                <a:spcPts val="9690"/>
              </a:lnSpc>
            </a:pPr>
            <a:r>
              <a:rPr lang="en-US" sz="8500">
                <a:solidFill>
                  <a:srgbClr val="D5E6EB"/>
                </a:solidFill>
                <a:latin typeface="Lazydog"/>
                <a:ea typeface="Lazydog"/>
                <a:cs typeface="Lazydog"/>
                <a:sym typeface="Lazydog"/>
              </a:rPr>
              <a:t>Definición</a:t>
            </a:r>
          </a:p>
        </p:txBody>
      </p:sp>
      <p:sp>
        <p:nvSpPr>
          <p:cNvPr name="Freeform 4" id="4"/>
          <p:cNvSpPr/>
          <p:nvPr/>
        </p:nvSpPr>
        <p:spPr>
          <a:xfrm flipH="true" flipV="false" rot="0">
            <a:off x="3933385"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5818189" y="-2217756"/>
            <a:ext cx="3247656" cy="3343790"/>
          </a:xfrm>
          <a:custGeom>
            <a:avLst/>
            <a:gdLst/>
            <a:ahLst/>
            <a:cxnLst/>
            <a:rect r="r" b="b" t="t" l="l"/>
            <a:pathLst>
              <a:path h="3343790" w="3247656">
                <a:moveTo>
                  <a:pt x="0" y="0"/>
                </a:moveTo>
                <a:lnTo>
                  <a:pt x="3247656" y="0"/>
                </a:lnTo>
                <a:lnTo>
                  <a:pt x="3247656" y="3343789"/>
                </a:lnTo>
                <a:lnTo>
                  <a:pt x="0" y="33437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3933385" y="321902"/>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9221" y="9501675"/>
            <a:ext cx="3693950" cy="463423"/>
          </a:xfrm>
          <a:custGeom>
            <a:avLst/>
            <a:gdLst/>
            <a:ahLst/>
            <a:cxnLst/>
            <a:rect r="r" b="b" t="t" l="l"/>
            <a:pathLst>
              <a:path h="463423" w="3693950">
                <a:moveTo>
                  <a:pt x="0" y="0"/>
                </a:moveTo>
                <a:lnTo>
                  <a:pt x="3693951" y="0"/>
                </a:lnTo>
                <a:lnTo>
                  <a:pt x="3693951" y="463423"/>
                </a:lnTo>
                <a:lnTo>
                  <a:pt x="0" y="4634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0665459" y="1788048"/>
            <a:ext cx="5375425" cy="6172200"/>
          </a:xfrm>
          <a:custGeom>
            <a:avLst/>
            <a:gdLst/>
            <a:ahLst/>
            <a:cxnLst/>
            <a:rect r="r" b="b" t="t" l="l"/>
            <a:pathLst>
              <a:path h="6172200" w="5375425">
                <a:moveTo>
                  <a:pt x="0" y="0"/>
                </a:moveTo>
                <a:lnTo>
                  <a:pt x="5375425" y="0"/>
                </a:lnTo>
                <a:lnTo>
                  <a:pt x="5375425" y="6172200"/>
                </a:lnTo>
                <a:lnTo>
                  <a:pt x="0" y="6172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361321" y="3199312"/>
            <a:ext cx="7782679" cy="5427346"/>
          </a:xfrm>
          <a:prstGeom prst="rect">
            <a:avLst/>
          </a:prstGeom>
        </p:spPr>
        <p:txBody>
          <a:bodyPr anchor="t" rtlCol="false" tIns="0" lIns="0" bIns="0" rIns="0">
            <a:spAutoFit/>
          </a:bodyPr>
          <a:lstStyle/>
          <a:p>
            <a:pPr algn="l">
              <a:lnSpc>
                <a:spcPts val="4175"/>
              </a:lnSpc>
            </a:pPr>
            <a:r>
              <a:rPr lang="en-US" sz="2899">
                <a:solidFill>
                  <a:srgbClr val="D5E6EB"/>
                </a:solidFill>
                <a:latin typeface="Public Sans"/>
                <a:ea typeface="Public Sans"/>
                <a:cs typeface="Public Sans"/>
                <a:sym typeface="Public Sans"/>
              </a:rPr>
              <a:t>Una pila es una estructura de datos lineal que sigue el principio LIFO (Last In, First Out), lo que significa que el último elemento en entrar es el primero en salir.</a:t>
            </a:r>
          </a:p>
          <a:p>
            <a:pPr algn="l">
              <a:lnSpc>
                <a:spcPts val="4175"/>
              </a:lnSpc>
            </a:pPr>
            <a:r>
              <a:rPr lang="en-US" sz="2899">
                <a:solidFill>
                  <a:srgbClr val="D5E6EB"/>
                </a:solidFill>
                <a:latin typeface="Public Sans"/>
                <a:ea typeface="Public Sans"/>
                <a:cs typeface="Public Sans"/>
                <a:sym typeface="Public Sans"/>
              </a:rPr>
              <a:t>Imagina una pila de platos: el último plato colocado en la cima es el primero que se retira. Las pilas tienen un único punto de acceso para insertar (push) y eliminar elementos (pop), conocido como tope.</a:t>
            </a:r>
          </a:p>
          <a:p>
            <a:pPr algn="l">
              <a:lnSpc>
                <a:spcPts val="590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grpSp>
        <p:nvGrpSpPr>
          <p:cNvPr name="Group 3" id="3"/>
          <p:cNvGrpSpPr/>
          <p:nvPr/>
        </p:nvGrpSpPr>
        <p:grpSpPr>
          <a:xfrm rot="0">
            <a:off x="771525" y="792724"/>
            <a:ext cx="16744950" cy="8701552"/>
            <a:chOff x="0" y="0"/>
            <a:chExt cx="4410193" cy="2291767"/>
          </a:xfrm>
        </p:grpSpPr>
        <p:sp>
          <p:nvSpPr>
            <p:cNvPr name="Freeform 4" id="4"/>
            <p:cNvSpPr/>
            <p:nvPr/>
          </p:nvSpPr>
          <p:spPr>
            <a:xfrm flipH="false" flipV="false" rot="0">
              <a:off x="0" y="0"/>
              <a:ext cx="4410192" cy="2291767"/>
            </a:xfrm>
            <a:custGeom>
              <a:avLst/>
              <a:gdLst/>
              <a:ahLst/>
              <a:cxnLst/>
              <a:rect r="r" b="b" t="t" l="l"/>
              <a:pathLst>
                <a:path h="2291767" w="4410192">
                  <a:moveTo>
                    <a:pt x="23580" y="0"/>
                  </a:moveTo>
                  <a:lnTo>
                    <a:pt x="4386613" y="0"/>
                  </a:lnTo>
                  <a:cubicBezTo>
                    <a:pt x="4392867" y="0"/>
                    <a:pt x="4398864" y="2484"/>
                    <a:pt x="4403286" y="6906"/>
                  </a:cubicBezTo>
                  <a:cubicBezTo>
                    <a:pt x="4407708" y="11328"/>
                    <a:pt x="4410192" y="17326"/>
                    <a:pt x="4410192" y="23580"/>
                  </a:cubicBezTo>
                  <a:lnTo>
                    <a:pt x="4410192" y="2268187"/>
                  </a:lnTo>
                  <a:cubicBezTo>
                    <a:pt x="4410192" y="2281210"/>
                    <a:pt x="4399636" y="2291767"/>
                    <a:pt x="4386613" y="2291767"/>
                  </a:cubicBezTo>
                  <a:lnTo>
                    <a:pt x="23580" y="2291767"/>
                  </a:lnTo>
                  <a:cubicBezTo>
                    <a:pt x="17326" y="2291767"/>
                    <a:pt x="11328" y="2289283"/>
                    <a:pt x="6906" y="2284861"/>
                  </a:cubicBezTo>
                  <a:cubicBezTo>
                    <a:pt x="2484" y="2280439"/>
                    <a:pt x="0" y="2274441"/>
                    <a:pt x="0" y="2268187"/>
                  </a:cubicBezTo>
                  <a:lnTo>
                    <a:pt x="0" y="23580"/>
                  </a:lnTo>
                  <a:cubicBezTo>
                    <a:pt x="0" y="17326"/>
                    <a:pt x="2484" y="11328"/>
                    <a:pt x="6906" y="6906"/>
                  </a:cubicBezTo>
                  <a:cubicBezTo>
                    <a:pt x="11328" y="2484"/>
                    <a:pt x="17326" y="0"/>
                    <a:pt x="23580" y="0"/>
                  </a:cubicBezTo>
                  <a:close/>
                </a:path>
              </a:pathLst>
            </a:custGeom>
            <a:solidFill>
              <a:srgbClr val="12507A"/>
            </a:solidFill>
            <a:ln w="28575" cap="rnd">
              <a:solidFill>
                <a:srgbClr val="D5E6EB"/>
              </a:solidFill>
              <a:prstDash val="solid"/>
              <a:round/>
            </a:ln>
          </p:spPr>
        </p:sp>
        <p:sp>
          <p:nvSpPr>
            <p:cNvPr name="TextBox 5" id="5"/>
            <p:cNvSpPr txBox="true"/>
            <p:nvPr/>
          </p:nvSpPr>
          <p:spPr>
            <a:xfrm>
              <a:off x="0" y="85725"/>
              <a:ext cx="4410193" cy="2206042"/>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771525" y="1259213"/>
            <a:ext cx="15731412" cy="2474602"/>
          </a:xfrm>
          <a:prstGeom prst="rect">
            <a:avLst/>
          </a:prstGeom>
        </p:spPr>
        <p:txBody>
          <a:bodyPr anchor="t" rtlCol="false" tIns="0" lIns="0" bIns="0" rIns="0">
            <a:spAutoFit/>
          </a:bodyPr>
          <a:lstStyle/>
          <a:p>
            <a:pPr algn="ctr" marL="0" indent="0" lvl="1">
              <a:lnSpc>
                <a:spcPts val="9690"/>
              </a:lnSpc>
              <a:spcBef>
                <a:spcPct val="0"/>
              </a:spcBef>
            </a:pPr>
            <a:r>
              <a:rPr lang="en-US" sz="8500">
                <a:solidFill>
                  <a:srgbClr val="D5E6EB"/>
                </a:solidFill>
                <a:latin typeface="Lazydog"/>
                <a:ea typeface="Lazydog"/>
                <a:cs typeface="Lazydog"/>
                <a:sym typeface="Lazydog"/>
              </a:rPr>
              <a:t>Representación en memoria estática y dinámica</a:t>
            </a:r>
          </a:p>
        </p:txBody>
      </p:sp>
      <p:sp>
        <p:nvSpPr>
          <p:cNvPr name="TextBox 7" id="7"/>
          <p:cNvSpPr txBox="true"/>
          <p:nvPr/>
        </p:nvSpPr>
        <p:spPr>
          <a:xfrm rot="0">
            <a:off x="1028700" y="3629040"/>
            <a:ext cx="6794367" cy="5930900"/>
          </a:xfrm>
          <a:prstGeom prst="rect">
            <a:avLst/>
          </a:prstGeom>
        </p:spPr>
        <p:txBody>
          <a:bodyPr anchor="t" rtlCol="false" tIns="0" lIns="0" bIns="0" rIns="0">
            <a:spAutoFit/>
          </a:bodyPr>
          <a:lstStyle/>
          <a:p>
            <a:pPr algn="l">
              <a:lnSpc>
                <a:spcPts val="3925"/>
              </a:lnSpc>
            </a:pPr>
            <a:r>
              <a:rPr lang="en-US" sz="2500">
                <a:solidFill>
                  <a:srgbClr val="D5E6EB"/>
                </a:solidFill>
                <a:latin typeface="Public Sans"/>
                <a:ea typeface="Public Sans"/>
                <a:cs typeface="Public Sans"/>
                <a:sym typeface="Public Sans"/>
              </a:rPr>
              <a:t>Memoria estática:</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La pila se implementa utilizando un arreglo de tamaño fijo.</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El tamaño debe definirse antes de usarla.</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Ventajas:</a:t>
            </a:r>
          </a:p>
          <a:p>
            <a:pPr algn="l" marL="1079502" indent="-359834" lvl="2">
              <a:lnSpc>
                <a:spcPts val="3925"/>
              </a:lnSpc>
              <a:buFont typeface="Arial"/>
              <a:buChar char="⚬"/>
            </a:pPr>
            <a:r>
              <a:rPr lang="en-US" sz="2500">
                <a:solidFill>
                  <a:srgbClr val="D5E6EB"/>
                </a:solidFill>
                <a:latin typeface="Public Sans"/>
                <a:ea typeface="Public Sans"/>
                <a:cs typeface="Public Sans"/>
                <a:sym typeface="Public Sans"/>
              </a:rPr>
              <a:t>Fácil de implementar.</a:t>
            </a:r>
          </a:p>
          <a:p>
            <a:pPr algn="l" marL="1079502" indent="-359834" lvl="2">
              <a:lnSpc>
                <a:spcPts val="3925"/>
              </a:lnSpc>
              <a:buFont typeface="Arial"/>
              <a:buChar char="⚬"/>
            </a:pPr>
            <a:r>
              <a:rPr lang="en-US" sz="2500">
                <a:solidFill>
                  <a:srgbClr val="D5E6EB"/>
                </a:solidFill>
                <a:latin typeface="Public Sans"/>
                <a:ea typeface="Public Sans"/>
                <a:cs typeface="Public Sans"/>
                <a:sym typeface="Public Sans"/>
              </a:rPr>
              <a:t>Rápida para accesos.</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Desventajas:</a:t>
            </a:r>
          </a:p>
          <a:p>
            <a:pPr algn="l" marL="1079502" indent="-359834" lvl="2">
              <a:lnSpc>
                <a:spcPts val="3925"/>
              </a:lnSpc>
              <a:buFont typeface="Arial"/>
              <a:buChar char="⚬"/>
            </a:pPr>
            <a:r>
              <a:rPr lang="en-US" sz="2500">
                <a:solidFill>
                  <a:srgbClr val="D5E6EB"/>
                </a:solidFill>
                <a:latin typeface="Public Sans"/>
                <a:ea typeface="Public Sans"/>
                <a:cs typeface="Public Sans"/>
                <a:sym typeface="Public Sans"/>
              </a:rPr>
              <a:t>Limitada por el tamaño fijo (puede causar desbordamiento si la pila crece demasiado).</a:t>
            </a:r>
          </a:p>
          <a:p>
            <a:pPr algn="l">
              <a:lnSpc>
                <a:spcPts val="3925"/>
              </a:lnSpc>
            </a:pPr>
          </a:p>
        </p:txBody>
      </p:sp>
      <p:sp>
        <p:nvSpPr>
          <p:cNvPr name="Freeform 8" id="8"/>
          <p:cNvSpPr/>
          <p:nvPr/>
        </p:nvSpPr>
        <p:spPr>
          <a:xfrm flipH="false" flipV="false" rot="-10800000">
            <a:off x="493096" y="-754562"/>
            <a:ext cx="6109506" cy="1966150"/>
          </a:xfrm>
          <a:custGeom>
            <a:avLst/>
            <a:gdLst/>
            <a:ahLst/>
            <a:cxnLst/>
            <a:rect r="r" b="b" t="t" l="l"/>
            <a:pathLst>
              <a:path h="1966150" w="6109506">
                <a:moveTo>
                  <a:pt x="0" y="0"/>
                </a:moveTo>
                <a:lnTo>
                  <a:pt x="6109505" y="0"/>
                </a:lnTo>
                <a:lnTo>
                  <a:pt x="6109505" y="1966150"/>
                </a:lnTo>
                <a:lnTo>
                  <a:pt x="0" y="1966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4746851" y="9116938"/>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028700" y="7339924"/>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286027" y="9078995"/>
            <a:ext cx="3261822" cy="2564607"/>
          </a:xfrm>
          <a:custGeom>
            <a:avLst/>
            <a:gdLst/>
            <a:ahLst/>
            <a:cxnLst/>
            <a:rect r="r" b="b" t="t" l="l"/>
            <a:pathLst>
              <a:path h="2564607" w="3261822">
                <a:moveTo>
                  <a:pt x="0" y="0"/>
                </a:moveTo>
                <a:lnTo>
                  <a:pt x="3261821" y="0"/>
                </a:lnTo>
                <a:lnTo>
                  <a:pt x="3261821" y="2564608"/>
                </a:lnTo>
                <a:lnTo>
                  <a:pt x="0" y="2564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14746851" y="-605637"/>
            <a:ext cx="2345750" cy="2796721"/>
          </a:xfrm>
          <a:custGeom>
            <a:avLst/>
            <a:gdLst/>
            <a:ahLst/>
            <a:cxnLst/>
            <a:rect r="r" b="b" t="t" l="l"/>
            <a:pathLst>
              <a:path h="2796721" w="2345750">
                <a:moveTo>
                  <a:pt x="0" y="0"/>
                </a:moveTo>
                <a:lnTo>
                  <a:pt x="2345750" y="0"/>
                </a:lnTo>
                <a:lnTo>
                  <a:pt x="2345750" y="2796721"/>
                </a:lnTo>
                <a:lnTo>
                  <a:pt x="0" y="27967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3" id="13"/>
          <p:cNvSpPr txBox="true"/>
          <p:nvPr/>
        </p:nvSpPr>
        <p:spPr>
          <a:xfrm rot="0">
            <a:off x="9125360" y="3822700"/>
            <a:ext cx="6794367" cy="5435600"/>
          </a:xfrm>
          <a:prstGeom prst="rect">
            <a:avLst/>
          </a:prstGeom>
        </p:spPr>
        <p:txBody>
          <a:bodyPr anchor="t" rtlCol="false" tIns="0" lIns="0" bIns="0" rIns="0">
            <a:spAutoFit/>
          </a:bodyPr>
          <a:lstStyle/>
          <a:p>
            <a:pPr algn="l">
              <a:lnSpc>
                <a:spcPts val="3925"/>
              </a:lnSpc>
            </a:pPr>
            <a:r>
              <a:rPr lang="en-US" sz="2500">
                <a:solidFill>
                  <a:srgbClr val="D5E6EB"/>
                </a:solidFill>
                <a:latin typeface="Public Sans"/>
                <a:ea typeface="Public Sans"/>
                <a:cs typeface="Public Sans"/>
                <a:sym typeface="Public Sans"/>
              </a:rPr>
              <a:t>Memoria dinámica:</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Ut</a:t>
            </a:r>
            <a:r>
              <a:rPr lang="en-US" sz="2500">
                <a:solidFill>
                  <a:srgbClr val="D5E6EB"/>
                </a:solidFill>
                <a:latin typeface="Public Sans"/>
                <a:ea typeface="Public Sans"/>
                <a:cs typeface="Public Sans"/>
                <a:sym typeface="Public Sans"/>
              </a:rPr>
              <a:t>iliza estructuras como listas enlazadas para permitir un tamaño flexible.</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Crece</a:t>
            </a:r>
            <a:r>
              <a:rPr lang="en-US" sz="2500">
                <a:solidFill>
                  <a:srgbClr val="D5E6EB"/>
                </a:solidFill>
                <a:latin typeface="Public Sans"/>
                <a:ea typeface="Public Sans"/>
                <a:cs typeface="Public Sans"/>
                <a:sym typeface="Public Sans"/>
              </a:rPr>
              <a:t> o disminuye según sea necesario.</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Ventajas:</a:t>
            </a:r>
          </a:p>
          <a:p>
            <a:pPr algn="l" marL="1079502" indent="-359834" lvl="2">
              <a:lnSpc>
                <a:spcPts val="3925"/>
              </a:lnSpc>
              <a:buFont typeface="Arial"/>
              <a:buChar char="⚬"/>
            </a:pPr>
            <a:r>
              <a:rPr lang="en-US" sz="2500">
                <a:solidFill>
                  <a:srgbClr val="D5E6EB"/>
                </a:solidFill>
                <a:latin typeface="Public Sans"/>
                <a:ea typeface="Public Sans"/>
                <a:cs typeface="Public Sans"/>
                <a:sym typeface="Public Sans"/>
              </a:rPr>
              <a:t>No hay </a:t>
            </a:r>
            <a:r>
              <a:rPr lang="en-US" sz="2500">
                <a:solidFill>
                  <a:srgbClr val="D5E6EB"/>
                </a:solidFill>
                <a:latin typeface="Public Sans"/>
                <a:ea typeface="Public Sans"/>
                <a:cs typeface="Public Sans"/>
                <a:sym typeface="Public Sans"/>
              </a:rPr>
              <a:t>límite fijo de elementos (solo limitado por la memoria del sistema).</a:t>
            </a:r>
          </a:p>
          <a:p>
            <a:pPr algn="l" marL="539751" indent="-269876" lvl="1">
              <a:lnSpc>
                <a:spcPts val="3925"/>
              </a:lnSpc>
              <a:buFont typeface="Arial"/>
              <a:buChar char="•"/>
            </a:pPr>
            <a:r>
              <a:rPr lang="en-US" sz="2500">
                <a:solidFill>
                  <a:srgbClr val="D5E6EB"/>
                </a:solidFill>
                <a:latin typeface="Public Sans"/>
                <a:ea typeface="Public Sans"/>
                <a:cs typeface="Public Sans"/>
                <a:sym typeface="Public Sans"/>
              </a:rPr>
              <a:t>Desventajas:</a:t>
            </a:r>
          </a:p>
          <a:p>
            <a:pPr algn="l" marL="1079502" indent="-359834" lvl="2">
              <a:lnSpc>
                <a:spcPts val="3925"/>
              </a:lnSpc>
              <a:buFont typeface="Arial"/>
              <a:buChar char="⚬"/>
            </a:pPr>
            <a:r>
              <a:rPr lang="en-US" sz="2500">
                <a:solidFill>
                  <a:srgbClr val="D5E6EB"/>
                </a:solidFill>
                <a:latin typeface="Public Sans"/>
                <a:ea typeface="Public Sans"/>
                <a:cs typeface="Public Sans"/>
                <a:sym typeface="Public Sans"/>
              </a:rPr>
              <a:t>Más</a:t>
            </a:r>
            <a:r>
              <a:rPr lang="en-US" sz="2500">
                <a:solidFill>
                  <a:srgbClr val="D5E6EB"/>
                </a:solidFill>
                <a:latin typeface="Public Sans"/>
                <a:ea typeface="Public Sans"/>
                <a:cs typeface="Public Sans"/>
                <a:sym typeface="Public Sans"/>
              </a:rPr>
              <a:t> compleja de implementar.</a:t>
            </a:r>
          </a:p>
          <a:p>
            <a:pPr algn="l" marL="1079502" indent="-359834" lvl="2">
              <a:lnSpc>
                <a:spcPts val="3925"/>
              </a:lnSpc>
              <a:buFont typeface="Arial"/>
              <a:buChar char="⚬"/>
            </a:pPr>
          </a:p>
          <a:p>
            <a:pPr algn="l">
              <a:lnSpc>
                <a:spcPts val="392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2686669" y="429574"/>
            <a:ext cx="12593539" cy="1245877"/>
          </a:xfrm>
          <a:prstGeom prst="rect">
            <a:avLst/>
          </a:prstGeom>
        </p:spPr>
        <p:txBody>
          <a:bodyPr anchor="t" rtlCol="false" tIns="0" lIns="0" bIns="0" rIns="0">
            <a:spAutoFit/>
          </a:bodyPr>
          <a:lstStyle/>
          <a:p>
            <a:pPr algn="ctr" marL="0" indent="0" lvl="1">
              <a:lnSpc>
                <a:spcPts val="9690"/>
              </a:lnSpc>
              <a:spcBef>
                <a:spcPct val="0"/>
              </a:spcBef>
            </a:pPr>
            <a:r>
              <a:rPr lang="en-US" sz="8500">
                <a:solidFill>
                  <a:srgbClr val="D5E6EB"/>
                </a:solidFill>
                <a:latin typeface="Lazydog"/>
                <a:ea typeface="Lazydog"/>
                <a:cs typeface="Lazydog"/>
                <a:sym typeface="Lazydog"/>
              </a:rPr>
              <a:t>Operaciones con Pilas</a:t>
            </a:r>
          </a:p>
        </p:txBody>
      </p:sp>
      <p:grpSp>
        <p:nvGrpSpPr>
          <p:cNvPr name="Group 4" id="4"/>
          <p:cNvGrpSpPr/>
          <p:nvPr/>
        </p:nvGrpSpPr>
        <p:grpSpPr>
          <a:xfrm rot="0">
            <a:off x="6576843" y="3427457"/>
            <a:ext cx="5133492" cy="4939136"/>
            <a:chOff x="0" y="0"/>
            <a:chExt cx="1864975" cy="1794366"/>
          </a:xfrm>
        </p:grpSpPr>
        <p:sp>
          <p:nvSpPr>
            <p:cNvPr name="Freeform 5" id="5"/>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AED0DA"/>
            </a:solidFill>
          </p:spPr>
        </p:sp>
        <p:sp>
          <p:nvSpPr>
            <p:cNvPr name="TextBox 6" id="6"/>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7167966" y="4748509"/>
            <a:ext cx="3983678" cy="2333656"/>
          </a:xfrm>
          <a:prstGeom prst="rect">
            <a:avLst/>
          </a:prstGeom>
        </p:spPr>
        <p:txBody>
          <a:bodyPr anchor="t" rtlCol="false" tIns="0" lIns="0" bIns="0" rIns="0">
            <a:spAutoFit/>
          </a:bodyPr>
          <a:lstStyle/>
          <a:p>
            <a:pPr algn="just" marL="0" indent="0" lvl="0">
              <a:lnSpc>
                <a:spcPts val="3148"/>
              </a:lnSpc>
            </a:pPr>
            <a:r>
              <a:rPr lang="en-US" b="true" sz="2248" spc="35">
                <a:solidFill>
                  <a:srgbClr val="12507A"/>
                </a:solidFill>
                <a:latin typeface="Public Sans Bold"/>
                <a:ea typeface="Public Sans Bold"/>
                <a:cs typeface="Public Sans Bold"/>
                <a:sym typeface="Public Sans Bold"/>
              </a:rPr>
              <a:t>Consiste en eliminar y devolver el elemento en el tope de la pila. Antes de realizar esta operación, se verifica si la pila no está vacía para evitar errores.</a:t>
            </a:r>
          </a:p>
        </p:txBody>
      </p:sp>
      <p:grpSp>
        <p:nvGrpSpPr>
          <p:cNvPr name="Group 8" id="8"/>
          <p:cNvGrpSpPr/>
          <p:nvPr/>
        </p:nvGrpSpPr>
        <p:grpSpPr>
          <a:xfrm rot="0">
            <a:off x="1259091" y="3427457"/>
            <a:ext cx="5133492" cy="4939136"/>
            <a:chOff x="0" y="0"/>
            <a:chExt cx="1864975" cy="1794366"/>
          </a:xfrm>
        </p:grpSpPr>
        <p:sp>
          <p:nvSpPr>
            <p:cNvPr name="Freeform 9" id="9"/>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5598B6"/>
            </a:solidFill>
          </p:spPr>
        </p:sp>
        <p:sp>
          <p:nvSpPr>
            <p:cNvPr name="TextBox 10" id="10"/>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1895417" y="3427457"/>
            <a:ext cx="5133492" cy="4939136"/>
            <a:chOff x="0" y="0"/>
            <a:chExt cx="1864975" cy="1794366"/>
          </a:xfrm>
        </p:grpSpPr>
        <p:sp>
          <p:nvSpPr>
            <p:cNvPr name="Freeform 12" id="12"/>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D5E6EB"/>
            </a:solidFill>
          </p:spPr>
        </p:sp>
        <p:sp>
          <p:nvSpPr>
            <p:cNvPr name="TextBox 13" id="13"/>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456578" y="4565960"/>
            <a:ext cx="4738518" cy="3800632"/>
          </a:xfrm>
          <a:prstGeom prst="rect">
            <a:avLst/>
          </a:prstGeom>
        </p:spPr>
        <p:txBody>
          <a:bodyPr anchor="t" rtlCol="false" tIns="0" lIns="0" bIns="0" rIns="0">
            <a:spAutoFit/>
          </a:bodyPr>
          <a:lstStyle/>
          <a:p>
            <a:pPr algn="just" marL="0" indent="0" lvl="0">
              <a:lnSpc>
                <a:spcPts val="3398"/>
              </a:lnSpc>
            </a:pPr>
            <a:r>
              <a:rPr lang="en-US" b="true" sz="2427" spc="38">
                <a:solidFill>
                  <a:srgbClr val="D5E6EB"/>
                </a:solidFill>
                <a:latin typeface="Public Sans Bold"/>
                <a:ea typeface="Public Sans Bold"/>
                <a:cs typeface="Public Sans Bold"/>
                <a:sym typeface="Public Sans Bold"/>
              </a:rPr>
              <a:t>Es el proceso de añadir un nuevo elemento al tope de la pila. Antes de realizar esta operación, es necesario verificar si hay espacio disponible en la pila (en caso de memoria estática) o si es posible crear un nuevo nodo (en caso de memoria dinámica).</a:t>
            </a:r>
          </a:p>
        </p:txBody>
      </p:sp>
      <p:sp>
        <p:nvSpPr>
          <p:cNvPr name="TextBox 15" id="15"/>
          <p:cNvSpPr txBox="true"/>
          <p:nvPr/>
        </p:nvSpPr>
        <p:spPr>
          <a:xfrm rot="0">
            <a:off x="12481860" y="4898446"/>
            <a:ext cx="3887465" cy="3126136"/>
          </a:xfrm>
          <a:prstGeom prst="rect">
            <a:avLst/>
          </a:prstGeom>
        </p:spPr>
        <p:txBody>
          <a:bodyPr anchor="t" rtlCol="false" tIns="0" lIns="0" bIns="0" rIns="0">
            <a:spAutoFit/>
          </a:bodyPr>
          <a:lstStyle/>
          <a:p>
            <a:pPr algn="just" marL="0" indent="0" lvl="0">
              <a:lnSpc>
                <a:spcPts val="3568"/>
              </a:lnSpc>
            </a:pPr>
            <a:r>
              <a:rPr lang="en-US" b="true" sz="2548" spc="40">
                <a:solidFill>
                  <a:srgbClr val="12507A"/>
                </a:solidFill>
                <a:latin typeface="Public Sans Bold"/>
                <a:ea typeface="Public Sans Bold"/>
                <a:cs typeface="Public Sans Bold"/>
                <a:sym typeface="Public Sans Bold"/>
              </a:rPr>
              <a:t>Permite observar el valor del elemento que se encuentra en el tope de la pila sin eliminarlo. Es útil para inspeccionar la pila sin modificar su estado.</a:t>
            </a:r>
          </a:p>
        </p:txBody>
      </p:sp>
      <p:sp>
        <p:nvSpPr>
          <p:cNvPr name="TextBox 16" id="16"/>
          <p:cNvSpPr txBox="true"/>
          <p:nvPr/>
        </p:nvSpPr>
        <p:spPr>
          <a:xfrm rot="0">
            <a:off x="2167448" y="3465557"/>
            <a:ext cx="3316777" cy="1218614"/>
          </a:xfrm>
          <a:prstGeom prst="rect">
            <a:avLst/>
          </a:prstGeom>
        </p:spPr>
        <p:txBody>
          <a:bodyPr anchor="t" rtlCol="false" tIns="0" lIns="0" bIns="0" rIns="0">
            <a:spAutoFit/>
          </a:bodyPr>
          <a:lstStyle/>
          <a:p>
            <a:pPr algn="ctr" marL="0" indent="0" lvl="1">
              <a:lnSpc>
                <a:spcPts val="9415"/>
              </a:lnSpc>
              <a:spcBef>
                <a:spcPct val="0"/>
              </a:spcBef>
            </a:pPr>
            <a:r>
              <a:rPr lang="en-US" sz="8259">
                <a:solidFill>
                  <a:srgbClr val="D5E6EB"/>
                </a:solidFill>
                <a:latin typeface="Lazydog"/>
                <a:ea typeface="Lazydog"/>
                <a:cs typeface="Lazydog"/>
                <a:sym typeface="Lazydog"/>
              </a:rPr>
              <a:t>Push:</a:t>
            </a:r>
          </a:p>
        </p:txBody>
      </p:sp>
      <p:sp>
        <p:nvSpPr>
          <p:cNvPr name="TextBox 17" id="17"/>
          <p:cNvSpPr txBox="true"/>
          <p:nvPr/>
        </p:nvSpPr>
        <p:spPr>
          <a:xfrm rot="0">
            <a:off x="8004832" y="3465557"/>
            <a:ext cx="2278336" cy="1218614"/>
          </a:xfrm>
          <a:prstGeom prst="rect">
            <a:avLst/>
          </a:prstGeom>
        </p:spPr>
        <p:txBody>
          <a:bodyPr anchor="t" rtlCol="false" tIns="0" lIns="0" bIns="0" rIns="0">
            <a:spAutoFit/>
          </a:bodyPr>
          <a:lstStyle/>
          <a:p>
            <a:pPr algn="ctr" marL="0" indent="0" lvl="1">
              <a:lnSpc>
                <a:spcPts val="9415"/>
              </a:lnSpc>
              <a:spcBef>
                <a:spcPct val="0"/>
              </a:spcBef>
            </a:pPr>
            <a:r>
              <a:rPr lang="en-US" sz="8259">
                <a:solidFill>
                  <a:srgbClr val="12507A"/>
                </a:solidFill>
                <a:latin typeface="Lazydog"/>
                <a:ea typeface="Lazydog"/>
                <a:cs typeface="Lazydog"/>
                <a:sym typeface="Lazydog"/>
              </a:rPr>
              <a:t>Pop:</a:t>
            </a:r>
          </a:p>
        </p:txBody>
      </p:sp>
      <p:sp>
        <p:nvSpPr>
          <p:cNvPr name="TextBox 18" id="18"/>
          <p:cNvSpPr txBox="true"/>
          <p:nvPr/>
        </p:nvSpPr>
        <p:spPr>
          <a:xfrm rot="0">
            <a:off x="11802876" y="3577520"/>
            <a:ext cx="5318574" cy="1218614"/>
          </a:xfrm>
          <a:prstGeom prst="rect">
            <a:avLst/>
          </a:prstGeom>
        </p:spPr>
        <p:txBody>
          <a:bodyPr anchor="t" rtlCol="false" tIns="0" lIns="0" bIns="0" rIns="0">
            <a:spAutoFit/>
          </a:bodyPr>
          <a:lstStyle/>
          <a:p>
            <a:pPr algn="ctr" marL="0" indent="0" lvl="1">
              <a:lnSpc>
                <a:spcPts val="9415"/>
              </a:lnSpc>
              <a:spcBef>
                <a:spcPct val="0"/>
              </a:spcBef>
            </a:pPr>
            <a:r>
              <a:rPr lang="en-US" sz="8259">
                <a:solidFill>
                  <a:srgbClr val="12507A"/>
                </a:solidFill>
                <a:latin typeface="Lazydog"/>
                <a:ea typeface="Lazydog"/>
                <a:cs typeface="Lazydog"/>
                <a:sym typeface="Lazydog"/>
              </a:rPr>
              <a:t>Peek/Top:</a:t>
            </a:r>
          </a:p>
        </p:txBody>
      </p:sp>
      <p:sp>
        <p:nvSpPr>
          <p:cNvPr name="Freeform 19" id="19"/>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2686669" y="429574"/>
            <a:ext cx="12593539" cy="1245877"/>
          </a:xfrm>
          <a:prstGeom prst="rect">
            <a:avLst/>
          </a:prstGeom>
        </p:spPr>
        <p:txBody>
          <a:bodyPr anchor="t" rtlCol="false" tIns="0" lIns="0" bIns="0" rIns="0">
            <a:spAutoFit/>
          </a:bodyPr>
          <a:lstStyle/>
          <a:p>
            <a:pPr algn="ctr" marL="0" indent="0" lvl="1">
              <a:lnSpc>
                <a:spcPts val="9690"/>
              </a:lnSpc>
              <a:spcBef>
                <a:spcPct val="0"/>
              </a:spcBef>
            </a:pPr>
            <a:r>
              <a:rPr lang="en-US" sz="8500">
                <a:solidFill>
                  <a:srgbClr val="D5E6EB"/>
                </a:solidFill>
                <a:latin typeface="Lazydog"/>
                <a:ea typeface="Lazydog"/>
                <a:cs typeface="Lazydog"/>
                <a:sym typeface="Lazydog"/>
              </a:rPr>
              <a:t>Operaciones con Pilas</a:t>
            </a:r>
          </a:p>
        </p:txBody>
      </p:sp>
      <p:grpSp>
        <p:nvGrpSpPr>
          <p:cNvPr name="Group 4" id="4"/>
          <p:cNvGrpSpPr/>
          <p:nvPr/>
        </p:nvGrpSpPr>
        <p:grpSpPr>
          <a:xfrm rot="0">
            <a:off x="6576843" y="3427457"/>
            <a:ext cx="5133492" cy="4939136"/>
            <a:chOff x="0" y="0"/>
            <a:chExt cx="1864975" cy="1794366"/>
          </a:xfrm>
        </p:grpSpPr>
        <p:sp>
          <p:nvSpPr>
            <p:cNvPr name="Freeform 5" id="5"/>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AED0DA"/>
            </a:solidFill>
          </p:spPr>
        </p:sp>
        <p:sp>
          <p:nvSpPr>
            <p:cNvPr name="TextBox 6" id="6"/>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7167966" y="4748509"/>
            <a:ext cx="3983678" cy="2333656"/>
          </a:xfrm>
          <a:prstGeom prst="rect">
            <a:avLst/>
          </a:prstGeom>
        </p:spPr>
        <p:txBody>
          <a:bodyPr anchor="t" rtlCol="false" tIns="0" lIns="0" bIns="0" rIns="0">
            <a:spAutoFit/>
          </a:bodyPr>
          <a:lstStyle/>
          <a:p>
            <a:pPr algn="just" marL="0" indent="0" lvl="0">
              <a:lnSpc>
                <a:spcPts val="3148"/>
              </a:lnSpc>
            </a:pPr>
            <a:r>
              <a:rPr lang="en-US" b="true" sz="2248" spc="35">
                <a:solidFill>
                  <a:srgbClr val="12507A"/>
                </a:solidFill>
                <a:latin typeface="Public Sans Bold"/>
                <a:ea typeface="Public Sans Bold"/>
                <a:cs typeface="Public Sans Bold"/>
                <a:sym typeface="Public Sans Bold"/>
              </a:rPr>
              <a:t>Aplicable en pilas estáticas, determina si la pila ha alcanzado su capacidad máxima, evitando que se inserten más elementos hasta que se libere espacio.</a:t>
            </a:r>
          </a:p>
        </p:txBody>
      </p:sp>
      <p:grpSp>
        <p:nvGrpSpPr>
          <p:cNvPr name="Group 8" id="8"/>
          <p:cNvGrpSpPr/>
          <p:nvPr/>
        </p:nvGrpSpPr>
        <p:grpSpPr>
          <a:xfrm rot="0">
            <a:off x="1259091" y="3427457"/>
            <a:ext cx="5133492" cy="4939136"/>
            <a:chOff x="0" y="0"/>
            <a:chExt cx="1864975" cy="1794366"/>
          </a:xfrm>
        </p:grpSpPr>
        <p:sp>
          <p:nvSpPr>
            <p:cNvPr name="Freeform 9" id="9"/>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5598B6"/>
            </a:solidFill>
          </p:spPr>
        </p:sp>
        <p:sp>
          <p:nvSpPr>
            <p:cNvPr name="TextBox 10" id="10"/>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1895417" y="3427457"/>
            <a:ext cx="5133492" cy="4939136"/>
            <a:chOff x="0" y="0"/>
            <a:chExt cx="1864975" cy="1794366"/>
          </a:xfrm>
        </p:grpSpPr>
        <p:sp>
          <p:nvSpPr>
            <p:cNvPr name="Freeform 12" id="12"/>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D5E6EB"/>
            </a:solidFill>
          </p:spPr>
        </p:sp>
        <p:sp>
          <p:nvSpPr>
            <p:cNvPr name="TextBox 13" id="13"/>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456578" y="4546910"/>
            <a:ext cx="4738518" cy="2854904"/>
          </a:xfrm>
          <a:prstGeom prst="rect">
            <a:avLst/>
          </a:prstGeom>
        </p:spPr>
        <p:txBody>
          <a:bodyPr anchor="t" rtlCol="false" tIns="0" lIns="0" bIns="0" rIns="0">
            <a:spAutoFit/>
          </a:bodyPr>
          <a:lstStyle/>
          <a:p>
            <a:pPr algn="just" marL="0" indent="0" lvl="0">
              <a:lnSpc>
                <a:spcPts val="3818"/>
              </a:lnSpc>
            </a:pPr>
            <a:r>
              <a:rPr lang="en-US" b="true" sz="2727" spc="43">
                <a:solidFill>
                  <a:srgbClr val="D5E6EB"/>
                </a:solidFill>
                <a:latin typeface="Public Sans Bold"/>
                <a:ea typeface="Public Sans Bold"/>
                <a:cs typeface="Public Sans Bold"/>
                <a:sym typeface="Public Sans Bold"/>
              </a:rPr>
              <a:t>Comprueba si la pila no contiene elementos. Esta operación es esencial para evitar intentos de eliminación o consulta cuando la pila está vacía.</a:t>
            </a:r>
          </a:p>
        </p:txBody>
      </p:sp>
      <p:sp>
        <p:nvSpPr>
          <p:cNvPr name="TextBox 15" id="15"/>
          <p:cNvSpPr txBox="true"/>
          <p:nvPr/>
        </p:nvSpPr>
        <p:spPr>
          <a:xfrm rot="0">
            <a:off x="11962726" y="4738984"/>
            <a:ext cx="4998874" cy="3126136"/>
          </a:xfrm>
          <a:prstGeom prst="rect">
            <a:avLst/>
          </a:prstGeom>
        </p:spPr>
        <p:txBody>
          <a:bodyPr anchor="t" rtlCol="false" tIns="0" lIns="0" bIns="0" rIns="0">
            <a:spAutoFit/>
          </a:bodyPr>
          <a:lstStyle/>
          <a:p>
            <a:pPr algn="just" marL="0" indent="0" lvl="0">
              <a:lnSpc>
                <a:spcPts val="3568"/>
              </a:lnSpc>
            </a:pPr>
            <a:r>
              <a:rPr lang="en-US" b="true" sz="2548" spc="40">
                <a:solidFill>
                  <a:srgbClr val="12507A"/>
                </a:solidFill>
                <a:latin typeface="Public Sans Bold"/>
                <a:ea typeface="Public Sans Bold"/>
                <a:cs typeface="Public Sans Bold"/>
                <a:sym typeface="Public Sans Bold"/>
              </a:rPr>
              <a:t>Algunos sistemas de pila también permiten determinar el número total de elementos almacenados en un momento dado, lo cual es útil para monitorear la ocupación o para realizar operaciones iterativas.</a:t>
            </a:r>
          </a:p>
        </p:txBody>
      </p:sp>
      <p:sp>
        <p:nvSpPr>
          <p:cNvPr name="TextBox 16" id="16"/>
          <p:cNvSpPr txBox="true"/>
          <p:nvPr/>
        </p:nvSpPr>
        <p:spPr>
          <a:xfrm rot="0">
            <a:off x="1713270" y="3465557"/>
            <a:ext cx="4225135" cy="1218614"/>
          </a:xfrm>
          <a:prstGeom prst="rect">
            <a:avLst/>
          </a:prstGeom>
        </p:spPr>
        <p:txBody>
          <a:bodyPr anchor="t" rtlCol="false" tIns="0" lIns="0" bIns="0" rIns="0">
            <a:spAutoFit/>
          </a:bodyPr>
          <a:lstStyle/>
          <a:p>
            <a:pPr algn="ctr" marL="0" indent="0" lvl="1">
              <a:lnSpc>
                <a:spcPts val="9415"/>
              </a:lnSpc>
              <a:spcBef>
                <a:spcPct val="0"/>
              </a:spcBef>
            </a:pPr>
            <a:r>
              <a:rPr lang="en-US" sz="8259">
                <a:solidFill>
                  <a:srgbClr val="D5E6EB"/>
                </a:solidFill>
                <a:latin typeface="Lazydog"/>
                <a:ea typeface="Lazydog"/>
                <a:cs typeface="Lazydog"/>
                <a:sym typeface="Lazydog"/>
              </a:rPr>
              <a:t>IsEmpty</a:t>
            </a:r>
          </a:p>
        </p:txBody>
      </p:sp>
      <p:sp>
        <p:nvSpPr>
          <p:cNvPr name="TextBox 17" id="17"/>
          <p:cNvSpPr txBox="true"/>
          <p:nvPr/>
        </p:nvSpPr>
        <p:spPr>
          <a:xfrm rot="0">
            <a:off x="7167966" y="3465557"/>
            <a:ext cx="4250997" cy="1218614"/>
          </a:xfrm>
          <a:prstGeom prst="rect">
            <a:avLst/>
          </a:prstGeom>
        </p:spPr>
        <p:txBody>
          <a:bodyPr anchor="t" rtlCol="false" tIns="0" lIns="0" bIns="0" rIns="0">
            <a:spAutoFit/>
          </a:bodyPr>
          <a:lstStyle/>
          <a:p>
            <a:pPr algn="ctr" marL="0" indent="0" lvl="1">
              <a:lnSpc>
                <a:spcPts val="9415"/>
              </a:lnSpc>
              <a:spcBef>
                <a:spcPct val="0"/>
              </a:spcBef>
            </a:pPr>
            <a:r>
              <a:rPr lang="en-US" sz="8259">
                <a:solidFill>
                  <a:srgbClr val="12507A"/>
                </a:solidFill>
                <a:latin typeface="Lazydog"/>
                <a:ea typeface="Lazydog"/>
                <a:cs typeface="Lazydog"/>
                <a:sym typeface="Lazydog"/>
              </a:rPr>
              <a:t>IsFull</a:t>
            </a:r>
          </a:p>
        </p:txBody>
      </p:sp>
      <p:sp>
        <p:nvSpPr>
          <p:cNvPr name="TextBox 18" id="18"/>
          <p:cNvSpPr txBox="true"/>
          <p:nvPr/>
        </p:nvSpPr>
        <p:spPr>
          <a:xfrm rot="0">
            <a:off x="11802876" y="3577520"/>
            <a:ext cx="5318574" cy="1218614"/>
          </a:xfrm>
          <a:prstGeom prst="rect">
            <a:avLst/>
          </a:prstGeom>
        </p:spPr>
        <p:txBody>
          <a:bodyPr anchor="t" rtlCol="false" tIns="0" lIns="0" bIns="0" rIns="0">
            <a:spAutoFit/>
          </a:bodyPr>
          <a:lstStyle/>
          <a:p>
            <a:pPr algn="ctr" marL="0" indent="0" lvl="1">
              <a:lnSpc>
                <a:spcPts val="9415"/>
              </a:lnSpc>
              <a:spcBef>
                <a:spcPct val="0"/>
              </a:spcBef>
            </a:pPr>
            <a:r>
              <a:rPr lang="en-US" sz="8259">
                <a:solidFill>
                  <a:srgbClr val="12507A"/>
                </a:solidFill>
                <a:latin typeface="Lazydog"/>
                <a:ea typeface="Lazydog"/>
                <a:cs typeface="Lazydog"/>
                <a:sym typeface="Lazydog"/>
              </a:rPr>
              <a:t>Tamaño</a:t>
            </a:r>
          </a:p>
        </p:txBody>
      </p:sp>
      <p:sp>
        <p:nvSpPr>
          <p:cNvPr name="Freeform 19" id="19"/>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1829463" y="3753861"/>
            <a:ext cx="14202918" cy="4607758"/>
          </a:xfrm>
          <a:prstGeom prst="rect">
            <a:avLst/>
          </a:prstGeom>
        </p:spPr>
        <p:txBody>
          <a:bodyPr anchor="t" rtlCol="false" tIns="0" lIns="0" bIns="0" rIns="0">
            <a:spAutoFit/>
          </a:bodyPr>
          <a:lstStyle/>
          <a:p>
            <a:pPr algn="l" marL="788016" indent="-394008" lvl="1">
              <a:lnSpc>
                <a:spcPts val="5255"/>
              </a:lnSpc>
              <a:buFont typeface="Arial"/>
              <a:buChar char="•"/>
            </a:pPr>
            <a:r>
              <a:rPr lang="en-US" sz="3649">
                <a:solidFill>
                  <a:srgbClr val="D5E6EB"/>
                </a:solidFill>
                <a:latin typeface="Public Sans"/>
                <a:ea typeface="Public Sans"/>
                <a:cs typeface="Public Sans"/>
                <a:sym typeface="Public Sans"/>
              </a:rPr>
              <a:t>Notación infija: Los operadores se encuentran entre los operandos, como en una expresión matemática común (A + B).</a:t>
            </a:r>
          </a:p>
          <a:p>
            <a:pPr algn="l" marL="788016" indent="-394008" lvl="1">
              <a:lnSpc>
                <a:spcPts val="5255"/>
              </a:lnSpc>
              <a:buFont typeface="Arial"/>
              <a:buChar char="•"/>
            </a:pPr>
            <a:r>
              <a:rPr lang="en-US" sz="3649">
                <a:solidFill>
                  <a:srgbClr val="D5E6EB"/>
                </a:solidFill>
                <a:latin typeface="Public Sans"/>
                <a:ea typeface="Public Sans"/>
                <a:cs typeface="Public Sans"/>
                <a:sym typeface="Public Sans"/>
              </a:rPr>
              <a:t>Notación prefija: Los operadores se escriben antes de los operandos (+ A B).</a:t>
            </a:r>
          </a:p>
          <a:p>
            <a:pPr algn="l" marL="788016" indent="-394008" lvl="1">
              <a:lnSpc>
                <a:spcPts val="5255"/>
              </a:lnSpc>
              <a:buFont typeface="Arial"/>
              <a:buChar char="•"/>
            </a:pPr>
            <a:r>
              <a:rPr lang="en-US" sz="3649">
                <a:solidFill>
                  <a:srgbClr val="D5E6EB"/>
                </a:solidFill>
                <a:latin typeface="Public Sans"/>
                <a:ea typeface="Public Sans"/>
                <a:cs typeface="Public Sans"/>
                <a:sym typeface="Public Sans"/>
              </a:rPr>
              <a:t>Notación postfija: Los operadores se escriben después de los operandos (A B +).</a:t>
            </a:r>
          </a:p>
          <a:p>
            <a:pPr algn="l">
              <a:lnSpc>
                <a:spcPts val="5255"/>
              </a:lnSpc>
            </a:pPr>
          </a:p>
        </p:txBody>
      </p:sp>
      <p:sp>
        <p:nvSpPr>
          <p:cNvPr name="Freeform 4" id="4"/>
          <p:cNvSpPr/>
          <p:nvPr/>
        </p:nvSpPr>
        <p:spPr>
          <a:xfrm flipH="false" flipV="false" rot="-10800000">
            <a:off x="6664539" y="-774832"/>
            <a:ext cx="2479461" cy="1549663"/>
          </a:xfrm>
          <a:custGeom>
            <a:avLst/>
            <a:gdLst/>
            <a:ahLst/>
            <a:cxnLst/>
            <a:rect r="r" b="b" t="t" l="l"/>
            <a:pathLst>
              <a:path h="1549663" w="2479461">
                <a:moveTo>
                  <a:pt x="0" y="0"/>
                </a:moveTo>
                <a:lnTo>
                  <a:pt x="2479461" y="0"/>
                </a:lnTo>
                <a:lnTo>
                  <a:pt x="2479461" y="1549664"/>
                </a:lnTo>
                <a:lnTo>
                  <a:pt x="0" y="1549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308325" y="8913673"/>
            <a:ext cx="3665787" cy="3299209"/>
          </a:xfrm>
          <a:custGeom>
            <a:avLst/>
            <a:gdLst/>
            <a:ahLst/>
            <a:cxnLst/>
            <a:rect r="r" b="b" t="t" l="l"/>
            <a:pathLst>
              <a:path h="3299209" w="3665787">
                <a:moveTo>
                  <a:pt x="0" y="0"/>
                </a:moveTo>
                <a:lnTo>
                  <a:pt x="3665787" y="0"/>
                </a:lnTo>
                <a:lnTo>
                  <a:pt x="3665787" y="3299209"/>
                </a:lnTo>
                <a:lnTo>
                  <a:pt x="0" y="3299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364308" y="7524468"/>
            <a:ext cx="3173540" cy="4114800"/>
          </a:xfrm>
          <a:custGeom>
            <a:avLst/>
            <a:gdLst/>
            <a:ahLst/>
            <a:cxnLst/>
            <a:rect r="r" b="b" t="t" l="l"/>
            <a:pathLst>
              <a:path h="4114800" w="3173540">
                <a:moveTo>
                  <a:pt x="0" y="0"/>
                </a:moveTo>
                <a:lnTo>
                  <a:pt x="3173540" y="0"/>
                </a:lnTo>
                <a:lnTo>
                  <a:pt x="317354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0" y="822457"/>
            <a:ext cx="18288000" cy="2474602"/>
          </a:xfrm>
          <a:prstGeom prst="rect">
            <a:avLst/>
          </a:prstGeom>
        </p:spPr>
        <p:txBody>
          <a:bodyPr anchor="t" rtlCol="false" tIns="0" lIns="0" bIns="0" rIns="0">
            <a:spAutoFit/>
          </a:bodyPr>
          <a:lstStyle/>
          <a:p>
            <a:pPr algn="ctr">
              <a:lnSpc>
                <a:spcPts val="9690"/>
              </a:lnSpc>
              <a:spcBef>
                <a:spcPct val="0"/>
              </a:spcBef>
            </a:pPr>
            <a:r>
              <a:rPr lang="en-US" sz="8500">
                <a:solidFill>
                  <a:srgbClr val="D5E6EB"/>
                </a:solidFill>
                <a:latin typeface="Lazydog"/>
                <a:ea typeface="Lazydog"/>
                <a:cs typeface="Lazydog"/>
                <a:sym typeface="Lazydog"/>
              </a:rPr>
              <a:t>Notación infija, prefija y postfija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8282122" y="756877"/>
            <a:ext cx="9584965" cy="2474602"/>
          </a:xfrm>
          <a:prstGeom prst="rect">
            <a:avLst/>
          </a:prstGeom>
        </p:spPr>
        <p:txBody>
          <a:bodyPr anchor="t" rtlCol="false" tIns="0" lIns="0" bIns="0" rIns="0">
            <a:spAutoFit/>
          </a:bodyPr>
          <a:lstStyle/>
          <a:p>
            <a:pPr algn="l" marL="0" indent="0" lvl="1">
              <a:lnSpc>
                <a:spcPts val="9690"/>
              </a:lnSpc>
              <a:spcBef>
                <a:spcPct val="0"/>
              </a:spcBef>
            </a:pPr>
            <a:r>
              <a:rPr lang="en-US" sz="8500">
                <a:solidFill>
                  <a:srgbClr val="D5E6EB"/>
                </a:solidFill>
                <a:latin typeface="Lazydog"/>
                <a:ea typeface="Lazydog"/>
                <a:cs typeface="Lazydog"/>
                <a:sym typeface="Lazydog"/>
              </a:rPr>
              <a:t>Recursividad con ayuda de pilas</a:t>
            </a:r>
          </a:p>
        </p:txBody>
      </p:sp>
      <p:sp>
        <p:nvSpPr>
          <p:cNvPr name="Freeform 4" id="4"/>
          <p:cNvSpPr/>
          <p:nvPr/>
        </p:nvSpPr>
        <p:spPr>
          <a:xfrm flipH="false" flipV="false" rot="0">
            <a:off x="12401102" y="9462410"/>
            <a:ext cx="4026521" cy="2868897"/>
          </a:xfrm>
          <a:custGeom>
            <a:avLst/>
            <a:gdLst/>
            <a:ahLst/>
            <a:cxnLst/>
            <a:rect r="r" b="b" t="t" l="l"/>
            <a:pathLst>
              <a:path h="2868897" w="4026521">
                <a:moveTo>
                  <a:pt x="0" y="0"/>
                </a:moveTo>
                <a:lnTo>
                  <a:pt x="4026521" y="0"/>
                </a:lnTo>
                <a:lnTo>
                  <a:pt x="4026521" y="2868896"/>
                </a:lnTo>
                <a:lnTo>
                  <a:pt x="0" y="28688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6427623" y="-369661"/>
            <a:ext cx="2345750" cy="2796721"/>
          </a:xfrm>
          <a:custGeom>
            <a:avLst/>
            <a:gdLst/>
            <a:ahLst/>
            <a:cxnLst/>
            <a:rect r="r" b="b" t="t" l="l"/>
            <a:pathLst>
              <a:path h="2796721" w="2345750">
                <a:moveTo>
                  <a:pt x="0" y="0"/>
                </a:moveTo>
                <a:lnTo>
                  <a:pt x="2345750" y="0"/>
                </a:lnTo>
                <a:lnTo>
                  <a:pt x="2345750" y="2796722"/>
                </a:lnTo>
                <a:lnTo>
                  <a:pt x="0" y="2796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10800000">
            <a:off x="5956929" y="-754562"/>
            <a:ext cx="5884483" cy="1893734"/>
          </a:xfrm>
          <a:custGeom>
            <a:avLst/>
            <a:gdLst/>
            <a:ahLst/>
            <a:cxnLst/>
            <a:rect r="r" b="b" t="t" l="l"/>
            <a:pathLst>
              <a:path h="1893734" w="5884483">
                <a:moveTo>
                  <a:pt x="0" y="0"/>
                </a:moveTo>
                <a:lnTo>
                  <a:pt x="5884483" y="0"/>
                </a:lnTo>
                <a:lnTo>
                  <a:pt x="5884483" y="1893734"/>
                </a:lnTo>
                <a:lnTo>
                  <a:pt x="0" y="18937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3075334" y="4806019"/>
            <a:ext cx="3231988" cy="4114800"/>
          </a:xfrm>
          <a:custGeom>
            <a:avLst/>
            <a:gdLst/>
            <a:ahLst/>
            <a:cxnLst/>
            <a:rect r="r" b="b" t="t" l="l"/>
            <a:pathLst>
              <a:path h="4114800" w="3231988">
                <a:moveTo>
                  <a:pt x="0" y="0"/>
                </a:moveTo>
                <a:lnTo>
                  <a:pt x="3231988" y="0"/>
                </a:lnTo>
                <a:lnTo>
                  <a:pt x="323198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0" y="1028700"/>
            <a:ext cx="7315200" cy="3152186"/>
          </a:xfrm>
          <a:custGeom>
            <a:avLst/>
            <a:gdLst/>
            <a:ahLst/>
            <a:cxnLst/>
            <a:rect r="r" b="b" t="t" l="l"/>
            <a:pathLst>
              <a:path h="3152186" w="7315200">
                <a:moveTo>
                  <a:pt x="0" y="0"/>
                </a:moveTo>
                <a:lnTo>
                  <a:pt x="7315200" y="0"/>
                </a:lnTo>
                <a:lnTo>
                  <a:pt x="7315200" y="3152186"/>
                </a:lnTo>
                <a:lnTo>
                  <a:pt x="0" y="31521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8548711" y="3572317"/>
            <a:ext cx="9051787" cy="5890092"/>
          </a:xfrm>
          <a:prstGeom prst="rect">
            <a:avLst/>
          </a:prstGeom>
        </p:spPr>
        <p:txBody>
          <a:bodyPr anchor="t" rtlCol="false" tIns="0" lIns="0" bIns="0" rIns="0">
            <a:spAutoFit/>
          </a:bodyPr>
          <a:lstStyle/>
          <a:p>
            <a:pPr algn="l">
              <a:lnSpc>
                <a:spcPts val="3909"/>
              </a:lnSpc>
            </a:pPr>
            <a:r>
              <a:rPr lang="en-US" sz="2715">
                <a:solidFill>
                  <a:srgbClr val="D5E6EB"/>
                </a:solidFill>
                <a:latin typeface="Public Sans"/>
                <a:ea typeface="Public Sans"/>
                <a:cs typeface="Public Sans"/>
                <a:sym typeface="Public Sans"/>
              </a:rPr>
              <a:t>La recursividad es una técnica en la que una función se llama a sí misma para resolver problemas dividiéndolos en subproblemas más pequeños. Cada llamada recursiva genera una nueva instancia de la función, que se almacena en una pila de ejecución (o stack). En cada llamada, se guardan el estado de la función, sus parámetros, y la dirección a la que debe retornar una vez que termine la ejecución de esa instancia. Esta pila permite que el sistema recursivo maneje el flujo de ejecución, devolviendo el control a las funciones anteriores en orden inverso a medida que se resuelven los subproblemas.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grpSp>
        <p:nvGrpSpPr>
          <p:cNvPr name="Group 3" id="3"/>
          <p:cNvGrpSpPr/>
          <p:nvPr/>
        </p:nvGrpSpPr>
        <p:grpSpPr>
          <a:xfrm rot="0">
            <a:off x="771525" y="792724"/>
            <a:ext cx="16744950" cy="8701552"/>
            <a:chOff x="0" y="0"/>
            <a:chExt cx="4410193" cy="2291767"/>
          </a:xfrm>
        </p:grpSpPr>
        <p:sp>
          <p:nvSpPr>
            <p:cNvPr name="Freeform 4" id="4"/>
            <p:cNvSpPr/>
            <p:nvPr/>
          </p:nvSpPr>
          <p:spPr>
            <a:xfrm flipH="false" flipV="false" rot="0">
              <a:off x="0" y="0"/>
              <a:ext cx="4410192" cy="2291767"/>
            </a:xfrm>
            <a:custGeom>
              <a:avLst/>
              <a:gdLst/>
              <a:ahLst/>
              <a:cxnLst/>
              <a:rect r="r" b="b" t="t" l="l"/>
              <a:pathLst>
                <a:path h="2291767" w="4410192">
                  <a:moveTo>
                    <a:pt x="23580" y="0"/>
                  </a:moveTo>
                  <a:lnTo>
                    <a:pt x="4386613" y="0"/>
                  </a:lnTo>
                  <a:cubicBezTo>
                    <a:pt x="4392867" y="0"/>
                    <a:pt x="4398864" y="2484"/>
                    <a:pt x="4403286" y="6906"/>
                  </a:cubicBezTo>
                  <a:cubicBezTo>
                    <a:pt x="4407708" y="11328"/>
                    <a:pt x="4410192" y="17326"/>
                    <a:pt x="4410192" y="23580"/>
                  </a:cubicBezTo>
                  <a:lnTo>
                    <a:pt x="4410192" y="2268187"/>
                  </a:lnTo>
                  <a:cubicBezTo>
                    <a:pt x="4410192" y="2281210"/>
                    <a:pt x="4399636" y="2291767"/>
                    <a:pt x="4386613" y="2291767"/>
                  </a:cubicBezTo>
                  <a:lnTo>
                    <a:pt x="23580" y="2291767"/>
                  </a:lnTo>
                  <a:cubicBezTo>
                    <a:pt x="17326" y="2291767"/>
                    <a:pt x="11328" y="2289283"/>
                    <a:pt x="6906" y="2284861"/>
                  </a:cubicBezTo>
                  <a:cubicBezTo>
                    <a:pt x="2484" y="2280439"/>
                    <a:pt x="0" y="2274441"/>
                    <a:pt x="0" y="2268187"/>
                  </a:cubicBezTo>
                  <a:lnTo>
                    <a:pt x="0" y="23580"/>
                  </a:lnTo>
                  <a:cubicBezTo>
                    <a:pt x="0" y="17326"/>
                    <a:pt x="2484" y="11328"/>
                    <a:pt x="6906" y="6906"/>
                  </a:cubicBezTo>
                  <a:cubicBezTo>
                    <a:pt x="11328" y="2484"/>
                    <a:pt x="17326" y="0"/>
                    <a:pt x="23580" y="0"/>
                  </a:cubicBezTo>
                  <a:close/>
                </a:path>
              </a:pathLst>
            </a:custGeom>
            <a:solidFill>
              <a:srgbClr val="D0E6ED"/>
            </a:solidFill>
            <a:ln cap="rnd">
              <a:noFill/>
              <a:prstDash val="solid"/>
              <a:round/>
            </a:ln>
          </p:spPr>
        </p:sp>
        <p:sp>
          <p:nvSpPr>
            <p:cNvPr name="TextBox 5" id="5"/>
            <p:cNvSpPr txBox="true"/>
            <p:nvPr/>
          </p:nvSpPr>
          <p:spPr>
            <a:xfrm>
              <a:off x="0" y="85725"/>
              <a:ext cx="4410193" cy="2206042"/>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354358" y="1259213"/>
            <a:ext cx="13214593" cy="1245877"/>
          </a:xfrm>
          <a:prstGeom prst="rect">
            <a:avLst/>
          </a:prstGeom>
        </p:spPr>
        <p:txBody>
          <a:bodyPr anchor="t" rtlCol="false" tIns="0" lIns="0" bIns="0" rIns="0">
            <a:spAutoFit/>
          </a:bodyPr>
          <a:lstStyle/>
          <a:p>
            <a:pPr algn="ctr" marL="0" indent="0" lvl="1">
              <a:lnSpc>
                <a:spcPts val="9690"/>
              </a:lnSpc>
              <a:spcBef>
                <a:spcPct val="0"/>
              </a:spcBef>
            </a:pPr>
            <a:r>
              <a:rPr lang="en-US" sz="8500">
                <a:solidFill>
                  <a:srgbClr val="12507A"/>
                </a:solidFill>
                <a:latin typeface="Lazydog"/>
                <a:ea typeface="Lazydog"/>
                <a:cs typeface="Lazydog"/>
                <a:sym typeface="Lazydog"/>
              </a:rPr>
              <a:t>Aplicaciones</a:t>
            </a:r>
          </a:p>
        </p:txBody>
      </p:sp>
      <p:sp>
        <p:nvSpPr>
          <p:cNvPr name="TextBox 7" id="7"/>
          <p:cNvSpPr txBox="true"/>
          <p:nvPr/>
        </p:nvSpPr>
        <p:spPr>
          <a:xfrm rot="0">
            <a:off x="3337424" y="2647830"/>
            <a:ext cx="11613151" cy="6145550"/>
          </a:xfrm>
          <a:prstGeom prst="rect">
            <a:avLst/>
          </a:prstGeom>
        </p:spPr>
        <p:txBody>
          <a:bodyPr anchor="t" rtlCol="false" tIns="0" lIns="0" bIns="0" rIns="0">
            <a:spAutoFit/>
          </a:bodyPr>
          <a:lstStyle/>
          <a:p>
            <a:pPr algn="ctr" marL="756727" indent="-378363" lvl="1">
              <a:lnSpc>
                <a:spcPts val="5502"/>
              </a:lnSpc>
              <a:buFont typeface="Arial"/>
              <a:buChar char="•"/>
            </a:pPr>
            <a:r>
              <a:rPr lang="en-US" sz="3504">
                <a:solidFill>
                  <a:srgbClr val="12507A"/>
                </a:solidFill>
                <a:latin typeface="Public Sans"/>
                <a:ea typeface="Public Sans"/>
                <a:cs typeface="Public Sans"/>
                <a:sym typeface="Public Sans"/>
              </a:rPr>
              <a:t>Evaluación y conversión de expresiones matemáticas.</a:t>
            </a:r>
          </a:p>
          <a:p>
            <a:pPr algn="ctr" marL="756727" indent="-378363" lvl="1">
              <a:lnSpc>
                <a:spcPts val="5502"/>
              </a:lnSpc>
              <a:buFont typeface="Arial"/>
              <a:buChar char="•"/>
            </a:pPr>
            <a:r>
              <a:rPr lang="en-US" sz="3504">
                <a:solidFill>
                  <a:srgbClr val="12507A"/>
                </a:solidFill>
                <a:latin typeface="Public Sans"/>
                <a:ea typeface="Public Sans"/>
                <a:cs typeface="Public Sans"/>
                <a:sym typeface="Public Sans"/>
              </a:rPr>
              <a:t>Implementación de retroceso en navegadores o editores.</a:t>
            </a:r>
          </a:p>
          <a:p>
            <a:pPr algn="ctr" marL="756727" indent="-378363" lvl="1">
              <a:lnSpc>
                <a:spcPts val="5502"/>
              </a:lnSpc>
              <a:buFont typeface="Arial"/>
              <a:buChar char="•"/>
            </a:pPr>
            <a:r>
              <a:rPr lang="en-US" sz="3504">
                <a:solidFill>
                  <a:srgbClr val="12507A"/>
                </a:solidFill>
                <a:latin typeface="Public Sans"/>
                <a:ea typeface="Public Sans"/>
                <a:cs typeface="Public Sans"/>
                <a:sym typeface="Public Sans"/>
              </a:rPr>
              <a:t>Algoritmos como el rec</a:t>
            </a:r>
            <a:r>
              <a:rPr lang="en-US" sz="3504">
                <a:solidFill>
                  <a:srgbClr val="12507A"/>
                </a:solidFill>
                <a:latin typeface="Public Sans"/>
                <a:ea typeface="Public Sans"/>
                <a:cs typeface="Public Sans"/>
                <a:sym typeface="Public Sans"/>
              </a:rPr>
              <a:t>orrido en profundidad (DFS).</a:t>
            </a:r>
          </a:p>
          <a:p>
            <a:pPr algn="ctr" marL="756727" indent="-378363" lvl="1">
              <a:lnSpc>
                <a:spcPts val="5502"/>
              </a:lnSpc>
              <a:buFont typeface="Arial"/>
              <a:buChar char="•"/>
            </a:pPr>
            <a:r>
              <a:rPr lang="en-US" sz="3504">
                <a:solidFill>
                  <a:srgbClr val="12507A"/>
                </a:solidFill>
                <a:latin typeface="Public Sans"/>
                <a:ea typeface="Public Sans"/>
                <a:cs typeface="Public Sans"/>
                <a:sym typeface="Public Sans"/>
              </a:rPr>
              <a:t>Gestión de llamadas recursivas en programas.</a:t>
            </a:r>
          </a:p>
          <a:p>
            <a:pPr algn="ctr" marL="756727" indent="-378363" lvl="1">
              <a:lnSpc>
                <a:spcPts val="5502"/>
              </a:lnSpc>
              <a:buFont typeface="Arial"/>
              <a:buChar char="•"/>
            </a:pPr>
            <a:r>
              <a:rPr lang="en-US" sz="3504">
                <a:solidFill>
                  <a:srgbClr val="12507A"/>
                </a:solidFill>
                <a:latin typeface="Public Sans"/>
                <a:ea typeface="Public Sans"/>
                <a:cs typeface="Public Sans"/>
                <a:sym typeface="Public Sans"/>
              </a:rPr>
              <a:t>Resolución de problemas basados en estructuras jerárquicas.</a:t>
            </a:r>
          </a:p>
          <a:p>
            <a:pPr algn="ctr">
              <a:lnSpc>
                <a:spcPts val="5502"/>
              </a:lnSpc>
            </a:pPr>
          </a:p>
        </p:txBody>
      </p:sp>
      <p:sp>
        <p:nvSpPr>
          <p:cNvPr name="Freeform 8" id="8"/>
          <p:cNvSpPr/>
          <p:nvPr/>
        </p:nvSpPr>
        <p:spPr>
          <a:xfrm flipH="false" flipV="false" rot="-10800000">
            <a:off x="493096" y="-754562"/>
            <a:ext cx="6109506" cy="1966150"/>
          </a:xfrm>
          <a:custGeom>
            <a:avLst/>
            <a:gdLst/>
            <a:ahLst/>
            <a:cxnLst/>
            <a:rect r="r" b="b" t="t" l="l"/>
            <a:pathLst>
              <a:path h="1966150" w="6109506">
                <a:moveTo>
                  <a:pt x="0" y="0"/>
                </a:moveTo>
                <a:lnTo>
                  <a:pt x="6109505" y="0"/>
                </a:lnTo>
                <a:lnTo>
                  <a:pt x="6109505" y="1966150"/>
                </a:lnTo>
                <a:lnTo>
                  <a:pt x="0" y="1966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4746851" y="9116938"/>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028700" y="7339924"/>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286027" y="9078995"/>
            <a:ext cx="3261822" cy="2564607"/>
          </a:xfrm>
          <a:custGeom>
            <a:avLst/>
            <a:gdLst/>
            <a:ahLst/>
            <a:cxnLst/>
            <a:rect r="r" b="b" t="t" l="l"/>
            <a:pathLst>
              <a:path h="2564607" w="3261822">
                <a:moveTo>
                  <a:pt x="0" y="0"/>
                </a:moveTo>
                <a:lnTo>
                  <a:pt x="3261821" y="0"/>
                </a:lnTo>
                <a:lnTo>
                  <a:pt x="3261821" y="2564608"/>
                </a:lnTo>
                <a:lnTo>
                  <a:pt x="0" y="2564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14746851" y="-605637"/>
            <a:ext cx="2345750" cy="2796721"/>
          </a:xfrm>
          <a:custGeom>
            <a:avLst/>
            <a:gdLst/>
            <a:ahLst/>
            <a:cxnLst/>
            <a:rect r="r" b="b" t="t" l="l"/>
            <a:pathLst>
              <a:path h="2796721" w="2345750">
                <a:moveTo>
                  <a:pt x="0" y="0"/>
                </a:moveTo>
                <a:lnTo>
                  <a:pt x="2345750" y="0"/>
                </a:lnTo>
                <a:lnTo>
                  <a:pt x="2345750" y="2796721"/>
                </a:lnTo>
                <a:lnTo>
                  <a:pt x="0" y="27967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Freeform 3" id="3"/>
          <p:cNvSpPr/>
          <p:nvPr/>
        </p:nvSpPr>
        <p:spPr>
          <a:xfrm flipH="false" flipV="false" rot="-1739179">
            <a:off x="4941249" y="2529272"/>
            <a:ext cx="1230692" cy="1121049"/>
          </a:xfrm>
          <a:custGeom>
            <a:avLst/>
            <a:gdLst/>
            <a:ahLst/>
            <a:cxnLst/>
            <a:rect r="r" b="b" t="t" l="l"/>
            <a:pathLst>
              <a:path h="1121049" w="1230692">
                <a:moveTo>
                  <a:pt x="0" y="0"/>
                </a:moveTo>
                <a:lnTo>
                  <a:pt x="1230692" y="0"/>
                </a:lnTo>
                <a:lnTo>
                  <a:pt x="1230692" y="1121049"/>
                </a:lnTo>
                <a:lnTo>
                  <a:pt x="0" y="1121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24564">
            <a:off x="12168224" y="3072977"/>
            <a:ext cx="1184002" cy="1078519"/>
          </a:xfrm>
          <a:custGeom>
            <a:avLst/>
            <a:gdLst/>
            <a:ahLst/>
            <a:cxnLst/>
            <a:rect r="r" b="b" t="t" l="l"/>
            <a:pathLst>
              <a:path h="1078519" w="1184002">
                <a:moveTo>
                  <a:pt x="0" y="0"/>
                </a:moveTo>
                <a:lnTo>
                  <a:pt x="1184002" y="0"/>
                </a:lnTo>
                <a:lnTo>
                  <a:pt x="1184002" y="1078519"/>
                </a:lnTo>
                <a:lnTo>
                  <a:pt x="0" y="107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10800000">
            <a:off x="8158070" y="-743421"/>
            <a:ext cx="5210615" cy="1676871"/>
          </a:xfrm>
          <a:custGeom>
            <a:avLst/>
            <a:gdLst/>
            <a:ahLst/>
            <a:cxnLst/>
            <a:rect r="r" b="b" t="t" l="l"/>
            <a:pathLst>
              <a:path h="1676871" w="5210615">
                <a:moveTo>
                  <a:pt x="0" y="0"/>
                </a:moveTo>
                <a:lnTo>
                  <a:pt x="5210615" y="0"/>
                </a:lnTo>
                <a:lnTo>
                  <a:pt x="5210615" y="1676871"/>
                </a:lnTo>
                <a:lnTo>
                  <a:pt x="0" y="16768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713015" y="9445795"/>
            <a:ext cx="3430985" cy="3532546"/>
          </a:xfrm>
          <a:custGeom>
            <a:avLst/>
            <a:gdLst/>
            <a:ahLst/>
            <a:cxnLst/>
            <a:rect r="r" b="b" t="t" l="l"/>
            <a:pathLst>
              <a:path h="3532546" w="3430985">
                <a:moveTo>
                  <a:pt x="0" y="0"/>
                </a:moveTo>
                <a:lnTo>
                  <a:pt x="3430985" y="0"/>
                </a:lnTo>
                <a:lnTo>
                  <a:pt x="3430985" y="3532546"/>
                </a:lnTo>
                <a:lnTo>
                  <a:pt x="0" y="3532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14746851" y="9445795"/>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10648667">
            <a:off x="-1168431" y="5891076"/>
            <a:ext cx="2015470" cy="3324487"/>
          </a:xfrm>
          <a:custGeom>
            <a:avLst/>
            <a:gdLst/>
            <a:ahLst/>
            <a:cxnLst/>
            <a:rect r="r" b="b" t="t" l="l"/>
            <a:pathLst>
              <a:path h="3324487" w="2015470">
                <a:moveTo>
                  <a:pt x="0" y="0"/>
                </a:moveTo>
                <a:lnTo>
                  <a:pt x="2015471" y="0"/>
                </a:lnTo>
                <a:lnTo>
                  <a:pt x="2015471" y="3324487"/>
                </a:lnTo>
                <a:lnTo>
                  <a:pt x="0" y="33244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7034819" y="7553320"/>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3981409" y="266023"/>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5501810">
            <a:off x="17102962" y="4354942"/>
            <a:ext cx="2479461" cy="1549663"/>
          </a:xfrm>
          <a:custGeom>
            <a:avLst/>
            <a:gdLst/>
            <a:ahLst/>
            <a:cxnLst/>
            <a:rect r="r" b="b" t="t" l="l"/>
            <a:pathLst>
              <a:path h="1549663" w="2479461">
                <a:moveTo>
                  <a:pt x="0" y="0"/>
                </a:moveTo>
                <a:lnTo>
                  <a:pt x="2479462" y="0"/>
                </a:lnTo>
                <a:lnTo>
                  <a:pt x="2479462" y="1549664"/>
                </a:lnTo>
                <a:lnTo>
                  <a:pt x="0" y="154966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0">
            <a:off x="10876448" y="9258300"/>
            <a:ext cx="2685557" cy="2111519"/>
          </a:xfrm>
          <a:custGeom>
            <a:avLst/>
            <a:gdLst/>
            <a:ahLst/>
            <a:cxnLst/>
            <a:rect r="r" b="b" t="t" l="l"/>
            <a:pathLst>
              <a:path h="2111519" w="2685557">
                <a:moveTo>
                  <a:pt x="0" y="0"/>
                </a:moveTo>
                <a:lnTo>
                  <a:pt x="2685557" y="0"/>
                </a:lnTo>
                <a:lnTo>
                  <a:pt x="2685557" y="2111519"/>
                </a:lnTo>
                <a:lnTo>
                  <a:pt x="0" y="211151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2532982" y="2632021"/>
            <a:ext cx="3665787" cy="3299209"/>
          </a:xfrm>
          <a:custGeom>
            <a:avLst/>
            <a:gdLst/>
            <a:ahLst/>
            <a:cxnLst/>
            <a:rect r="r" b="b" t="t" l="l"/>
            <a:pathLst>
              <a:path h="3299209" w="3665787">
                <a:moveTo>
                  <a:pt x="0" y="0"/>
                </a:moveTo>
                <a:lnTo>
                  <a:pt x="3665787" y="0"/>
                </a:lnTo>
                <a:lnTo>
                  <a:pt x="3665787" y="3299209"/>
                </a:lnTo>
                <a:lnTo>
                  <a:pt x="0" y="329920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7" id="17"/>
          <p:cNvSpPr/>
          <p:nvPr/>
        </p:nvSpPr>
        <p:spPr>
          <a:xfrm flipH="false" flipV="false" rot="0">
            <a:off x="13573977" y="-1499408"/>
            <a:ext cx="2345750" cy="2796721"/>
          </a:xfrm>
          <a:custGeom>
            <a:avLst/>
            <a:gdLst/>
            <a:ahLst/>
            <a:cxnLst/>
            <a:rect r="r" b="b" t="t" l="l"/>
            <a:pathLst>
              <a:path h="2796721" w="2345750">
                <a:moveTo>
                  <a:pt x="0" y="0"/>
                </a:moveTo>
                <a:lnTo>
                  <a:pt x="2345749" y="0"/>
                </a:lnTo>
                <a:lnTo>
                  <a:pt x="2345749" y="2796721"/>
                </a:lnTo>
                <a:lnTo>
                  <a:pt x="0" y="279672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8" id="18"/>
          <p:cNvSpPr txBox="true"/>
          <p:nvPr/>
        </p:nvSpPr>
        <p:spPr>
          <a:xfrm rot="0">
            <a:off x="6192121" y="2914635"/>
            <a:ext cx="5903757" cy="1430645"/>
          </a:xfrm>
          <a:prstGeom prst="rect">
            <a:avLst/>
          </a:prstGeom>
        </p:spPr>
        <p:txBody>
          <a:bodyPr anchor="t" rtlCol="false" tIns="0" lIns="0" bIns="0" rIns="0">
            <a:spAutoFit/>
          </a:bodyPr>
          <a:lstStyle/>
          <a:p>
            <a:pPr algn="ctr">
              <a:lnSpc>
                <a:spcPts val="11233"/>
              </a:lnSpc>
            </a:pPr>
            <a:r>
              <a:rPr lang="en-US" sz="9439" spc="-160">
                <a:solidFill>
                  <a:srgbClr val="D0E6ED"/>
                </a:solidFill>
                <a:latin typeface="Lazydog"/>
                <a:ea typeface="Lazydog"/>
                <a:cs typeface="Lazydog"/>
                <a:sym typeface="Lazydog"/>
              </a:rPr>
              <a:t>muchas</a:t>
            </a:r>
          </a:p>
        </p:txBody>
      </p:sp>
      <p:sp>
        <p:nvSpPr>
          <p:cNvPr name="Freeform 19" id="19"/>
          <p:cNvSpPr/>
          <p:nvPr/>
        </p:nvSpPr>
        <p:spPr>
          <a:xfrm flipH="false" flipV="false" rot="0">
            <a:off x="5926434" y="7103260"/>
            <a:ext cx="6435131" cy="269105"/>
          </a:xfrm>
          <a:custGeom>
            <a:avLst/>
            <a:gdLst/>
            <a:ahLst/>
            <a:cxnLst/>
            <a:rect r="r" b="b" t="t" l="l"/>
            <a:pathLst>
              <a:path h="269105" w="6435131">
                <a:moveTo>
                  <a:pt x="0" y="0"/>
                </a:moveTo>
                <a:lnTo>
                  <a:pt x="6435132" y="0"/>
                </a:lnTo>
                <a:lnTo>
                  <a:pt x="6435132" y="269105"/>
                </a:lnTo>
                <a:lnTo>
                  <a:pt x="0" y="269105"/>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a:ln cap="sq">
            <a:noFill/>
            <a:prstDash val="solid"/>
            <a:miter/>
          </a:ln>
        </p:spPr>
      </p:sp>
      <p:sp>
        <p:nvSpPr>
          <p:cNvPr name="Freeform 20" id="20"/>
          <p:cNvSpPr/>
          <p:nvPr/>
        </p:nvSpPr>
        <p:spPr>
          <a:xfrm flipH="false" flipV="false" rot="0">
            <a:off x="6878715" y="4660731"/>
            <a:ext cx="1545796" cy="1794828"/>
          </a:xfrm>
          <a:custGeom>
            <a:avLst/>
            <a:gdLst/>
            <a:ahLst/>
            <a:cxnLst/>
            <a:rect r="r" b="b" t="t" l="l"/>
            <a:pathLst>
              <a:path h="1794828" w="1545796">
                <a:moveTo>
                  <a:pt x="0" y="0"/>
                </a:moveTo>
                <a:lnTo>
                  <a:pt x="1545796" y="0"/>
                </a:lnTo>
                <a:lnTo>
                  <a:pt x="1545796" y="1794829"/>
                </a:lnTo>
                <a:lnTo>
                  <a:pt x="0" y="1794829"/>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a:ln cap="sq">
            <a:noFill/>
            <a:prstDash val="solid"/>
            <a:miter/>
          </a:ln>
        </p:spPr>
      </p:sp>
      <p:sp>
        <p:nvSpPr>
          <p:cNvPr name="Freeform 21" id="21"/>
          <p:cNvSpPr/>
          <p:nvPr/>
        </p:nvSpPr>
        <p:spPr>
          <a:xfrm flipH="false" flipV="false" rot="0">
            <a:off x="10469168" y="4742554"/>
            <a:ext cx="560719" cy="1631183"/>
          </a:xfrm>
          <a:custGeom>
            <a:avLst/>
            <a:gdLst/>
            <a:ahLst/>
            <a:cxnLst/>
            <a:rect r="r" b="b" t="t" l="l"/>
            <a:pathLst>
              <a:path h="1631183" w="560719">
                <a:moveTo>
                  <a:pt x="0" y="0"/>
                </a:moveTo>
                <a:lnTo>
                  <a:pt x="560719" y="0"/>
                </a:lnTo>
                <a:lnTo>
                  <a:pt x="560719" y="1631183"/>
                </a:lnTo>
                <a:lnTo>
                  <a:pt x="0" y="1631183"/>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a:ln cap="sq">
            <a:noFill/>
            <a:prstDash val="solid"/>
            <a:miter/>
          </a:ln>
        </p:spPr>
      </p:sp>
      <p:sp>
        <p:nvSpPr>
          <p:cNvPr name="Freeform 22" id="22"/>
          <p:cNvSpPr/>
          <p:nvPr/>
        </p:nvSpPr>
        <p:spPr>
          <a:xfrm flipH="false" flipV="false" rot="0">
            <a:off x="5474436" y="4679904"/>
            <a:ext cx="1242711" cy="1756482"/>
          </a:xfrm>
          <a:custGeom>
            <a:avLst/>
            <a:gdLst/>
            <a:ahLst/>
            <a:cxnLst/>
            <a:rect r="r" b="b" t="t" l="l"/>
            <a:pathLst>
              <a:path h="1756482" w="1242711">
                <a:moveTo>
                  <a:pt x="0" y="0"/>
                </a:moveTo>
                <a:lnTo>
                  <a:pt x="1242712" y="0"/>
                </a:lnTo>
                <a:lnTo>
                  <a:pt x="1242712" y="1756483"/>
                </a:lnTo>
                <a:lnTo>
                  <a:pt x="0" y="1756483"/>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a:ln cap="sq">
            <a:noFill/>
            <a:prstDash val="solid"/>
            <a:miter/>
          </a:ln>
        </p:spPr>
      </p:sp>
      <p:sp>
        <p:nvSpPr>
          <p:cNvPr name="Freeform 23" id="23"/>
          <p:cNvSpPr/>
          <p:nvPr/>
        </p:nvSpPr>
        <p:spPr>
          <a:xfrm flipH="false" flipV="false" rot="0">
            <a:off x="3547523" y="4664299"/>
            <a:ext cx="1765346" cy="1787692"/>
          </a:xfrm>
          <a:custGeom>
            <a:avLst/>
            <a:gdLst/>
            <a:ahLst/>
            <a:cxnLst/>
            <a:rect r="r" b="b" t="t" l="l"/>
            <a:pathLst>
              <a:path h="1787692" w="1765346">
                <a:moveTo>
                  <a:pt x="0" y="0"/>
                </a:moveTo>
                <a:lnTo>
                  <a:pt x="1765346" y="0"/>
                </a:lnTo>
                <a:lnTo>
                  <a:pt x="1765346" y="1787692"/>
                </a:lnTo>
                <a:lnTo>
                  <a:pt x="0" y="178769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a:ln cap="sq">
            <a:noFill/>
            <a:prstDash val="solid"/>
            <a:miter/>
          </a:ln>
        </p:spPr>
      </p:sp>
      <p:sp>
        <p:nvSpPr>
          <p:cNvPr name="Freeform 24" id="24"/>
          <p:cNvSpPr/>
          <p:nvPr/>
        </p:nvSpPr>
        <p:spPr>
          <a:xfrm flipH="false" flipV="false" rot="0">
            <a:off x="8446427" y="4679904"/>
            <a:ext cx="1861173" cy="1756482"/>
          </a:xfrm>
          <a:custGeom>
            <a:avLst/>
            <a:gdLst/>
            <a:ahLst/>
            <a:cxnLst/>
            <a:rect r="r" b="b" t="t" l="l"/>
            <a:pathLst>
              <a:path h="1756482" w="1861173">
                <a:moveTo>
                  <a:pt x="0" y="0"/>
                </a:moveTo>
                <a:lnTo>
                  <a:pt x="1861173" y="0"/>
                </a:lnTo>
                <a:lnTo>
                  <a:pt x="1861173" y="1756483"/>
                </a:lnTo>
                <a:lnTo>
                  <a:pt x="0" y="1756483"/>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a:ln cap="sq">
            <a:noFill/>
            <a:prstDash val="solid"/>
            <a:miter/>
          </a:ln>
        </p:spPr>
      </p:sp>
      <p:sp>
        <p:nvSpPr>
          <p:cNvPr name="Freeform 25" id="25"/>
          <p:cNvSpPr/>
          <p:nvPr/>
        </p:nvSpPr>
        <p:spPr>
          <a:xfrm flipH="false" flipV="false" rot="0">
            <a:off x="11191455" y="4660731"/>
            <a:ext cx="1545796" cy="1794828"/>
          </a:xfrm>
          <a:custGeom>
            <a:avLst/>
            <a:gdLst/>
            <a:ahLst/>
            <a:cxnLst/>
            <a:rect r="r" b="b" t="t" l="l"/>
            <a:pathLst>
              <a:path h="1794828" w="1545796">
                <a:moveTo>
                  <a:pt x="0" y="0"/>
                </a:moveTo>
                <a:lnTo>
                  <a:pt x="1545796" y="0"/>
                </a:lnTo>
                <a:lnTo>
                  <a:pt x="1545796" y="1794829"/>
                </a:lnTo>
                <a:lnTo>
                  <a:pt x="0" y="1794829"/>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a:ln cap="sq">
            <a:noFill/>
            <a:prstDash val="solid"/>
            <a:miter/>
          </a:ln>
        </p:spPr>
      </p:sp>
      <p:sp>
        <p:nvSpPr>
          <p:cNvPr name="Freeform 26" id="26"/>
          <p:cNvSpPr/>
          <p:nvPr/>
        </p:nvSpPr>
        <p:spPr>
          <a:xfrm flipH="false" flipV="false" rot="0">
            <a:off x="12898818" y="4679904"/>
            <a:ext cx="1841659" cy="1756482"/>
          </a:xfrm>
          <a:custGeom>
            <a:avLst/>
            <a:gdLst/>
            <a:ahLst/>
            <a:cxnLst/>
            <a:rect r="r" b="b" t="t" l="l"/>
            <a:pathLst>
              <a:path h="1756482" w="1841659">
                <a:moveTo>
                  <a:pt x="0" y="0"/>
                </a:moveTo>
                <a:lnTo>
                  <a:pt x="1841659" y="0"/>
                </a:lnTo>
                <a:lnTo>
                  <a:pt x="1841659" y="1756483"/>
                </a:lnTo>
                <a:lnTo>
                  <a:pt x="0" y="1756483"/>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DAGXMyWXCoY</dc:identifier>
  <dcterms:modified xsi:type="dcterms:W3CDTF">2011-08-01T06:04:30Z</dcterms:modified>
  <cp:revision>1</cp:revision>
  <dc:title>Presentación Proyecto Creativo Moderno Azul</dc:title>
</cp:coreProperties>
</file>